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3229380" y="119744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3095565" y="119744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11905029" y="13010554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3117868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3060557" y="-21767"/>
            <a:ext cx="18262886" cy="1375953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20000"/>
              </a:lnSpc>
              <a:defRPr spc="0" sz="1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3073263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3048000" y="0"/>
            <a:ext cx="18609469" cy="139660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53578" tIns="53578" rIns="53578" bIns="53578" anchor="ctr"/>
          <a:lstStyle/>
          <a:p>
            <a:pPr algn="l" defTabSz="1821656">
              <a:buClr>
                <a:srgbClr val="000000"/>
              </a:buClr>
              <a:defRPr sz="4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9657218" y="12805171"/>
            <a:ext cx="1250157" cy="517923"/>
            <a:chOff x="0" y="0"/>
            <a:chExt cx="1250156" cy="517921"/>
          </a:xfrm>
        </p:grpSpPr>
        <p:sp>
          <p:nvSpPr>
            <p:cNvPr id="144" name="四角形"/>
            <p:cNvSpPr/>
            <p:nvPr/>
          </p:nvSpPr>
          <p:spPr>
            <a:xfrm>
              <a:off x="71437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71437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71437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71437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71437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71437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232171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232171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232171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232171" y="0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375046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375046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375046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464343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535781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535781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535781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46434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375046" y="446484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535781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535781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464343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607218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69651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83939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839390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83939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76795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83939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83939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839390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1000125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1000125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100012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1000125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1000125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1071562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114300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114300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114300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1071562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3958828" y="910828"/>
            <a:ext cx="16466344" cy="2893219"/>
          </a:xfrm>
          <a:prstGeom prst="rect">
            <a:avLst/>
          </a:prstGeom>
        </p:spPr>
        <p:txBody>
          <a:bodyPr lIns="53578" tIns="53578" rIns="53578" bIns="53578" anchor="ctr">
            <a:noAutofit/>
          </a:bodyPr>
          <a:lstStyle>
            <a:lvl1pPr algn="ctr" defTabSz="1821656">
              <a:lnSpc>
                <a:spcPct val="100000"/>
              </a:lnSpc>
              <a:defRPr spc="0" sz="7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3958828" y="3804046"/>
            <a:ext cx="16466344" cy="9911954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marL="678656" indent="-678656" defTabSz="1821656">
              <a:lnSpc>
                <a:spcPct val="100000"/>
              </a:lnSpc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485899" indent="-575071" defTabSz="1821656">
              <a:lnSpc>
                <a:spcPct val="100000"/>
              </a:lnSpc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2286000" indent="-464343" defTabSz="1821656">
              <a:lnSpc>
                <a:spcPct val="100000"/>
              </a:lnSpc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3196828" indent="-446484" defTabSz="1821656">
              <a:lnSpc>
                <a:spcPct val="100000"/>
              </a:lnSpc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4107656" indent="-446484" defTabSz="1821656">
              <a:lnSpc>
                <a:spcPct val="100000"/>
              </a:lnSpc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9373321" y="12965906"/>
            <a:ext cx="591078" cy="411957"/>
          </a:xfrm>
          <a:prstGeom prst="rect">
            <a:avLst/>
          </a:prstGeom>
          <a:ln>
            <a:round/>
          </a:ln>
        </p:spPr>
        <p:txBody>
          <a:bodyPr lIns="53578" tIns="53578" rIns="53578" bIns="53578" anchor="t"/>
          <a:lstStyle>
            <a:lvl1pPr algn="r" defTabSz="1821656">
              <a:defRPr sz="24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3073263" y="43907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584200">
              <a:lnSpc>
                <a:spcPct val="100000"/>
              </a:lnSpc>
              <a:defRPr spc="0"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1" name="本文レベル1…"/>
          <p:cNvSpPr txBox="1"/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889000" indent="-571500" defTabSz="584200">
              <a:lnSpc>
                <a:spcPct val="100000"/>
              </a:lnSpc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 defTabSz="584200">
              <a:lnSpc>
                <a:spcPct val="100000"/>
              </a:lnSpc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 defTabSz="584200">
              <a:lnSpc>
                <a:spcPct val="100000"/>
              </a:lnSpc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 defTabSz="584200">
              <a:lnSpc>
                <a:spcPct val="100000"/>
              </a:lnSpc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 defTabSz="584200">
              <a:lnSpc>
                <a:spcPct val="100000"/>
              </a:lnSpc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2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584200">
              <a:lnSpc>
                <a:spcPct val="100000"/>
              </a:lnSpc>
              <a:defRPr spc="0"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0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1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69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70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7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80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288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289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305096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pc="0" sz="84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3117868" y="142047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buSzPct val="75000"/>
              <a:defRPr sz="3800"/>
            </a:lvl1pPr>
            <a:lvl2pPr marL="808264" indent="-465364" defTabSz="821531">
              <a:lnSpc>
                <a:spcPct val="100000"/>
              </a:lnSpc>
              <a:buSzPct val="75000"/>
              <a:defRPr sz="3800"/>
            </a:lvl2pPr>
            <a:lvl3pPr marL="1151164" indent="-465364" defTabSz="821531">
              <a:lnSpc>
                <a:spcPct val="100000"/>
              </a:lnSpc>
              <a:buSzPct val="75000"/>
              <a:defRPr sz="3800"/>
            </a:lvl3pPr>
            <a:lvl4pPr marL="1494064" indent="-465364" defTabSz="821531">
              <a:lnSpc>
                <a:spcPct val="100000"/>
              </a:lnSpc>
              <a:buSzPct val="75000"/>
              <a:defRPr sz="3800"/>
            </a:lvl4pPr>
            <a:lvl5pPr marL="1836964" indent="-465364" defTabSz="821531">
              <a:lnSpc>
                <a:spcPct val="100000"/>
              </a:lnSpc>
              <a:buSzPct val="75000"/>
              <a:defRPr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3006356" y="30535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3073263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3050960" y="52837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ヒラギノ角ゴ ProN W6"/>
          <a:ea typeface="ヒラギノ角ゴ ProN W6"/>
          <a:cs typeface="ヒラギノ角ゴ ProN W6"/>
          <a:sym typeface="ヒラギノ角ゴ ProN W6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hyperlink" Target="http://fukuno.jig.jp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Relationship Id="rId3" Type="http://schemas.openxmlformats.org/officeDocument/2006/relationships/image" Target="../media/image9.tif"/><Relationship Id="rId4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6.png"/><Relationship Id="rId3" Type="http://schemas.openxmlformats.org/officeDocument/2006/relationships/image" Target="../media/image1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video" Target="https://www.youtube.com/embed/kM3yo25mMMo?feature=oembed" TargetMode="External"/><Relationship Id="rId5" Type="http://schemas.openxmlformats.org/officeDocument/2006/relationships/image" Target="../media/image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4.png"/><Relationship Id="rId3" Type="http://schemas.openxmlformats.org/officeDocument/2006/relationships/image" Target="../media/image17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tif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1.tif"/><Relationship Id="rId3" Type="http://schemas.openxmlformats.org/officeDocument/2006/relationships/image" Target="../media/image69.png"/><Relationship Id="rId4" Type="http://schemas.openxmlformats.org/officeDocument/2006/relationships/image" Target="../media/image22.tif"/><Relationship Id="rId5" Type="http://schemas.openxmlformats.org/officeDocument/2006/relationships/image" Target="../media/image23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2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tif"/><Relationship Id="rId3" Type="http://schemas.openxmlformats.org/officeDocument/2006/relationships/image" Target="../media/image26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Relationship Id="rId4" Type="http://schemas.openxmlformats.org/officeDocument/2006/relationships/image" Target="../media/image2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シビックテックでまちづくり…"/>
          <p:cNvSpPr txBox="1"/>
          <p:nvPr>
            <p:ph type="title"/>
          </p:nvPr>
        </p:nvSpPr>
        <p:spPr>
          <a:xfrm>
            <a:off x="859827" y="939847"/>
            <a:ext cx="23011344" cy="6103017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/>
          <a:p>
            <a:pPr defTabSz="584200">
              <a:defRPr b="1" sz="12000">
                <a:solidFill>
                  <a:srgbClr val="53585F"/>
                </a:solidFill>
              </a:defRPr>
            </a:pPr>
            <a:r>
              <a:t>シビックテックでまちづくり</a:t>
            </a:r>
          </a:p>
          <a:p>
            <a:pPr defTabSz="584200">
              <a:defRPr b="1" sz="8000">
                <a:solidFill>
                  <a:srgbClr val="53585F"/>
                </a:solidFill>
              </a:defRPr>
            </a:pPr>
            <a:r>
              <a:t>本格JavaScriptプログラミング入門</a:t>
            </a:r>
          </a:p>
        </p:txBody>
      </p:sp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7074132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株式会社 jig.jp 創業者＆取締役会長…"/>
          <p:cNvSpPr txBox="1"/>
          <p:nvPr/>
        </p:nvSpPr>
        <p:spPr>
          <a:xfrm>
            <a:off x="5501828" y="7147335"/>
            <a:ext cx="13905400" cy="576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オープンデータ伝道師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総務省 地域情報化アドバイザー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IchigoJam開発者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Code for FUKUI 代表 / Code for Japan フェロー</a:t>
            </a:r>
            <a:br/>
            <a:r>
              <a:t>神山まるごと高専設立準備委員会 技術教育統括ディレクター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  </a:t>
            </a:r>
            <a:r>
              <a:rPr u="sng">
                <a:hlinkClick r:id="rId3" invalidUrl="" action="" tgtFrame="" tooltip="" history="1" highlightClick="0" endSnd="0"/>
              </a:rPr>
              <a:t>http://fukuno.jig.jp/</a:t>
            </a:r>
          </a:p>
        </p:txBody>
      </p:sp>
      <p:pic>
        <p:nvPicPr>
          <p:cNvPr id="302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07342" y="12017356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4999" y="7661143"/>
            <a:ext cx="4878343" cy="5042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72" y="562004"/>
            <a:ext cx="11874753" cy="1265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9595" y="4055755"/>
            <a:ext cx="9977309" cy="809037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https://www.fdma.go.jp/disaster/coronavirus/post-1.html"/>
          <p:cNvSpPr txBox="1"/>
          <p:nvPr/>
        </p:nvSpPr>
        <p:spPr>
          <a:xfrm>
            <a:off x="13263217" y="12541984"/>
            <a:ext cx="1096111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/>
            </a:lvl1pPr>
          </a:lstStyle>
          <a:p>
            <a:pPr/>
            <a:r>
              <a:t>https://www.fdma.go.jp/disaster/coronavirus/post-1.html</a:t>
            </a:r>
          </a:p>
        </p:txBody>
      </p:sp>
      <p:sp>
        <p:nvSpPr>
          <p:cNvPr id="333" name="矢印"/>
          <p:cNvSpPr/>
          <p:nvPr/>
        </p:nvSpPr>
        <p:spPr>
          <a:xfrm>
            <a:off x="12419517" y="7214223"/>
            <a:ext cx="1387876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50" y="14256"/>
                </a:moveTo>
                <a:lnTo>
                  <a:pt x="12650" y="21600"/>
                </a:lnTo>
                <a:lnTo>
                  <a:pt x="0" y="10800"/>
                </a:lnTo>
                <a:lnTo>
                  <a:pt x="12650" y="0"/>
                </a:lnTo>
                <a:lnTo>
                  <a:pt x="1265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https://www.stopcovid19.jp/"/>
          <p:cNvSpPr txBox="1"/>
          <p:nvPr/>
        </p:nvSpPr>
        <p:spPr>
          <a:xfrm>
            <a:off x="7685830" y="12305597"/>
            <a:ext cx="91059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https://www.stopcovid19.jp/</a:t>
            </a:r>
          </a:p>
        </p:txBody>
      </p:sp>
      <p:sp>
        <p:nvSpPr>
          <p:cNvPr id="336" name="厚労省＆都道府県オープンデータ活用、累計1000万PV"/>
          <p:cNvSpPr txBox="1"/>
          <p:nvPr/>
        </p:nvSpPr>
        <p:spPr>
          <a:xfrm>
            <a:off x="1056386" y="772222"/>
            <a:ext cx="22271229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厚労省＆都道府県オープンデータ活用、累計1000万PV</a:t>
            </a:r>
          </a:p>
        </p:txBody>
      </p:sp>
      <p:pic>
        <p:nvPicPr>
          <p:cNvPr id="3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8491" y="2534650"/>
            <a:ext cx="17387018" cy="9483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77" y="697975"/>
            <a:ext cx="17905854" cy="1238732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情報通信白書…"/>
          <p:cNvSpPr txBox="1"/>
          <p:nvPr/>
        </p:nvSpPr>
        <p:spPr>
          <a:xfrm>
            <a:off x="18349011" y="4762194"/>
            <a:ext cx="5838826" cy="306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000"/>
            </a:pPr>
            <a:r>
              <a:t>情報通信白書</a:t>
            </a:r>
          </a:p>
          <a:p>
            <a:pPr/>
            <a:r>
              <a:t>令和２年度</a:t>
            </a:r>
          </a:p>
          <a:p>
            <a:pPr/>
            <a:r>
              <a:t>シビックテック事例</a:t>
            </a:r>
          </a:p>
        </p:txBody>
      </p:sp>
      <p:sp>
        <p:nvSpPr>
          <p:cNvPr id="341" name="矢印"/>
          <p:cNvSpPr/>
          <p:nvPr/>
        </p:nvSpPr>
        <p:spPr>
          <a:xfrm>
            <a:off x="17383551" y="9987208"/>
            <a:ext cx="2259697" cy="182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94" y="14256"/>
                </a:moveTo>
                <a:lnTo>
                  <a:pt x="11194" y="21600"/>
                </a:lnTo>
                <a:lnTo>
                  <a:pt x="0" y="10800"/>
                </a:lnTo>
                <a:lnTo>
                  <a:pt x="11194" y="0"/>
                </a:lnTo>
                <a:lnTo>
                  <a:pt x="1119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2" name="DXと…"/>
          <p:cNvSpPr txBox="1"/>
          <p:nvPr/>
        </p:nvSpPr>
        <p:spPr>
          <a:xfrm>
            <a:off x="20257549" y="9560631"/>
            <a:ext cx="33305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DXと</a:t>
            </a:r>
          </a:p>
          <a:p>
            <a:pPr/>
            <a:r>
              <a:t>民間連携が</a:t>
            </a:r>
          </a:p>
          <a:p>
            <a:pPr/>
            <a:r>
              <a:t>熱い</a:t>
            </a:r>
          </a:p>
        </p:txBody>
      </p:sp>
      <p:sp>
        <p:nvSpPr>
          <p:cNvPr id="343" name="四角形"/>
          <p:cNvSpPr/>
          <p:nvPr/>
        </p:nvSpPr>
        <p:spPr>
          <a:xfrm>
            <a:off x="6111169" y="3700924"/>
            <a:ext cx="2259697" cy="533248"/>
          </a:xfrm>
          <a:prstGeom prst="rect">
            <a:avLst/>
          </a:prstGeom>
          <a:solidFill>
            <a:schemeClr val="accent5">
              <a:alpha val="4637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541" y="330200"/>
            <a:ext cx="18760916" cy="1313264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経済産業大臣賞…"/>
          <p:cNvSpPr txBox="1"/>
          <p:nvPr/>
        </p:nvSpPr>
        <p:spPr>
          <a:xfrm>
            <a:off x="19388914" y="5040312"/>
            <a:ext cx="4600576" cy="36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経済産業大臣賞</a:t>
            </a:r>
          </a:p>
          <a:p>
            <a:pPr/>
          </a:p>
          <a:p>
            <a:pPr/>
            <a:r>
              <a:t>情報化促進貢献</a:t>
            </a:r>
          </a:p>
          <a:p>
            <a:pPr/>
            <a:r>
              <a:t>個人等表彰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無料技術を使って…"/>
          <p:cNvSpPr txBox="1"/>
          <p:nvPr>
            <p:ph type="title"/>
          </p:nvPr>
        </p:nvSpPr>
        <p:spPr>
          <a:xfrm>
            <a:off x="-354325" y="1728717"/>
            <a:ext cx="25092650" cy="10258566"/>
          </a:xfrm>
          <a:prstGeom prst="rect">
            <a:avLst/>
          </a:prstGeom>
        </p:spPr>
        <p:txBody>
          <a:bodyPr/>
          <a:lstStyle/>
          <a:p>
            <a:pPr>
              <a:defRPr sz="14000"/>
            </a:pPr>
            <a:r>
              <a:t>無料技術を使って</a:t>
            </a:r>
          </a:p>
          <a:p>
            <a:pPr>
              <a:defRPr sz="14000"/>
            </a:pPr>
            <a:r>
              <a:t>おうちに居ながら</a:t>
            </a:r>
          </a:p>
          <a:p>
            <a:pPr>
              <a:defRPr sz="14000"/>
            </a:pPr>
            <a:r>
              <a:t>気軽なまちづくり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ウェブアプリをつくろう"/>
          <p:cNvSpPr txBox="1"/>
          <p:nvPr>
            <p:ph type="title"/>
          </p:nvPr>
        </p:nvSpPr>
        <p:spPr>
          <a:xfrm>
            <a:off x="-354325" y="2052201"/>
            <a:ext cx="25092650" cy="7401798"/>
          </a:xfrm>
          <a:prstGeom prst="rect">
            <a:avLst/>
          </a:prstGeom>
        </p:spPr>
        <p:txBody>
          <a:bodyPr/>
          <a:lstStyle/>
          <a:p>
            <a:pPr/>
            <a:r>
              <a:t>ウェブアプリをつくろう</a:t>
            </a:r>
          </a:p>
        </p:txBody>
      </p:sp>
      <p:sp>
        <p:nvSpPr>
          <p:cNvPr id="351" name="アプリ = アプリケーションソフトウェアの略"/>
          <p:cNvSpPr txBox="1"/>
          <p:nvPr/>
        </p:nvSpPr>
        <p:spPr>
          <a:xfrm>
            <a:off x="-354325" y="9605626"/>
            <a:ext cx="25092650" cy="370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アプリ = アプリケーションソフトウェアの略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S-Jam で検索"/>
          <p:cNvSpPr txBox="1"/>
          <p:nvPr>
            <p:ph type="title"/>
          </p:nvPr>
        </p:nvSpPr>
        <p:spPr>
          <a:xfrm>
            <a:off x="6338589" y="619320"/>
            <a:ext cx="11706822" cy="2277071"/>
          </a:xfrm>
          <a:prstGeom prst="rect">
            <a:avLst/>
          </a:prstGeom>
        </p:spPr>
        <p:txBody>
          <a:bodyPr/>
          <a:lstStyle/>
          <a:p>
            <a:pPr/>
            <a:r>
              <a:t>ES-Jam で検索</a:t>
            </a:r>
          </a:p>
        </p:txBody>
      </p:sp>
      <p:pic>
        <p:nvPicPr>
          <p:cNvPr id="3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382" y="3370498"/>
            <a:ext cx="14863236" cy="10497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大吉と書く"/>
          <p:cNvSpPr txBox="1"/>
          <p:nvPr/>
        </p:nvSpPr>
        <p:spPr>
          <a:xfrm>
            <a:off x="8985993" y="817563"/>
            <a:ext cx="650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大吉と書く</a:t>
            </a:r>
          </a:p>
        </p:txBody>
      </p:sp>
      <p:pic>
        <p:nvPicPr>
          <p:cNvPr id="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23" y="2195988"/>
            <a:ext cx="30053376" cy="2025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0504" y="4339266"/>
            <a:ext cx="23599539" cy="15901835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表示させてみる"/>
          <p:cNvSpPr txBox="1"/>
          <p:nvPr/>
        </p:nvSpPr>
        <p:spPr>
          <a:xfrm>
            <a:off x="7715993" y="817563"/>
            <a:ext cx="904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表示させてみる</a:t>
            </a:r>
          </a:p>
        </p:txBody>
      </p:sp>
      <p:sp>
        <p:nvSpPr>
          <p:cNvPr id="361" name="「見てみる」を押すと表示！"/>
          <p:cNvSpPr txBox="1"/>
          <p:nvPr/>
        </p:nvSpPr>
        <p:spPr>
          <a:xfrm>
            <a:off x="10834586" y="3141058"/>
            <a:ext cx="839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「見てみる」を押すと表示！</a:t>
            </a:r>
          </a:p>
        </p:txBody>
      </p:sp>
      <p:sp>
        <p:nvSpPr>
          <p:cNvPr id="362" name="矢印"/>
          <p:cNvSpPr/>
          <p:nvPr/>
        </p:nvSpPr>
        <p:spPr>
          <a:xfrm rot="5400000">
            <a:off x="13867001" y="4295447"/>
            <a:ext cx="2326697" cy="232669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&lt;タグ&gt;を使ってタイトルをつける"/>
          <p:cNvSpPr txBox="1"/>
          <p:nvPr/>
        </p:nvSpPr>
        <p:spPr>
          <a:xfrm>
            <a:off x="2684253" y="817563"/>
            <a:ext cx="1910905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&lt;タグ&gt;を使ってタイトルをつける</a:t>
            </a:r>
          </a:p>
        </p:txBody>
      </p:sp>
      <p:pic>
        <p:nvPicPr>
          <p:cNvPr id="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78164" y="1519143"/>
            <a:ext cx="39770405" cy="26798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本格JavaScriptプログラミング入門"/>
          <p:cNvSpPr txBox="1"/>
          <p:nvPr>
            <p:ph type="title"/>
          </p:nvPr>
        </p:nvSpPr>
        <p:spPr>
          <a:xfrm>
            <a:off x="-307545" y="928515"/>
            <a:ext cx="25092651" cy="4029859"/>
          </a:xfrm>
          <a:prstGeom prst="rect">
            <a:avLst/>
          </a:prstGeom>
        </p:spPr>
        <p:txBody>
          <a:bodyPr/>
          <a:lstStyle/>
          <a:p>
            <a:pPr/>
            <a:r>
              <a:t>本格JavaScriptプログラミング入門</a:t>
            </a:r>
          </a:p>
        </p:txBody>
      </p:sp>
      <p:sp>
        <p:nvSpPr>
          <p:cNvPr id="306" name="シビックテックとは？…"/>
          <p:cNvSpPr txBox="1"/>
          <p:nvPr/>
        </p:nvSpPr>
        <p:spPr>
          <a:xfrm>
            <a:off x="2959642" y="4628426"/>
            <a:ext cx="23677723" cy="792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marL="1234722" indent="-1234722" algn="l">
              <a:buSzPct val="100000"/>
              <a:buAutoNum type="arabicPeriod" startAt="1"/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シビックテックとは？</a:t>
            </a:r>
          </a:p>
          <a:p>
            <a:pPr marL="1234722" indent="-1234722" algn="l">
              <a:buSzPct val="100000"/>
              <a:buAutoNum type="arabicPeriod" startAt="1"/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ウェブアプリはじめのいっぽ</a:t>
            </a:r>
          </a:p>
          <a:p>
            <a:pPr marL="1234722" indent="-1234722" algn="l">
              <a:buSzPct val="100000"/>
              <a:buAutoNum type="arabicPeriod" startAt="1"/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プログラミングの基本</a:t>
            </a:r>
          </a:p>
          <a:p>
            <a:pPr marL="1234722" indent="-1234722" algn="l">
              <a:buSzPct val="100000"/>
              <a:buAutoNum type="arabicPeriod" startAt="1"/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プログラミングの応用（IoT/AI/xR）</a:t>
            </a:r>
          </a:p>
          <a:p>
            <a:pPr marL="1234722" indent="-1234722" algn="l">
              <a:buSzPct val="100000"/>
              <a:buAutoNum type="arabicPeriod" startAt="1"/>
              <a:defRPr sz="7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シビックテックのアイデアをつくってみよう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yperText Markup Language…"/>
          <p:cNvSpPr txBox="1"/>
          <p:nvPr/>
        </p:nvSpPr>
        <p:spPr>
          <a:xfrm>
            <a:off x="524652" y="952758"/>
            <a:ext cx="23334696" cy="4615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>
              <a:defRPr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H</a:t>
            </a:r>
            <a:r>
              <a:t>yper</a:t>
            </a:r>
            <a:r>
              <a:rPr>
                <a:solidFill>
                  <a:schemeClr val="accent5"/>
                </a:solidFill>
              </a:rPr>
              <a:t>T</a:t>
            </a:r>
            <a:r>
              <a:t>ext </a:t>
            </a:r>
            <a:r>
              <a:rPr>
                <a:solidFill>
                  <a:schemeClr val="accent5"/>
                </a:solidFill>
              </a:rPr>
              <a:t>M</a:t>
            </a:r>
            <a:r>
              <a:t>arkup </a:t>
            </a:r>
            <a:r>
              <a:rPr>
                <a:solidFill>
                  <a:schemeClr val="accent5"/>
                </a:solidFill>
              </a:rPr>
              <a:t>L</a:t>
            </a:r>
            <a:r>
              <a:t>anguage</a:t>
            </a:r>
          </a:p>
          <a:p>
            <a:pPr>
              <a:defRPr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スゴいテキスト装飾言語</a:t>
            </a:r>
          </a:p>
        </p:txBody>
      </p:sp>
      <p:pic>
        <p:nvPicPr>
          <p:cNvPr id="368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rcRect l="0" t="9438" r="0" b="0"/>
          <a:stretch>
            <a:fillRect/>
          </a:stretch>
        </p:blipFill>
        <p:spPr>
          <a:xfrm>
            <a:off x="6468019" y="5932546"/>
            <a:ext cx="11541356" cy="716534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web発明者＆W3C創始者…"/>
          <p:cNvSpPr txBox="1"/>
          <p:nvPr/>
        </p:nvSpPr>
        <p:spPr>
          <a:xfrm>
            <a:off x="6946564" y="11736165"/>
            <a:ext cx="5232401" cy="1054101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web発明者＆W3C創始者</a:t>
            </a:r>
          </a:p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ティム・バーナーズ＝リー氏</a:t>
            </a:r>
          </a:p>
        </p:txBody>
      </p:sp>
      <p:sp>
        <p:nvSpPr>
          <p:cNvPr id="370" name="jig.jp （W3Cメンバー）…"/>
          <p:cNvSpPr txBox="1"/>
          <p:nvPr/>
        </p:nvSpPr>
        <p:spPr>
          <a:xfrm>
            <a:off x="12669594" y="11736165"/>
            <a:ext cx="5232401" cy="1054101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jig.jp （W3Cメンバー）</a:t>
            </a:r>
          </a:p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福野泰介 （2010-10）</a:t>
            </a:r>
          </a:p>
        </p:txBody>
      </p:sp>
      <p:sp>
        <p:nvSpPr>
          <p:cNvPr id="371" name="矢印"/>
          <p:cNvSpPr/>
          <p:nvPr/>
        </p:nvSpPr>
        <p:spPr>
          <a:xfrm>
            <a:off x="4739967" y="1000607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2" name="HTMLを…"/>
          <p:cNvSpPr txBox="1"/>
          <p:nvPr/>
        </p:nvSpPr>
        <p:spPr>
          <a:xfrm>
            <a:off x="1105594" y="9963172"/>
            <a:ext cx="269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HTMLを</a:t>
            </a:r>
          </a:p>
          <a:p>
            <a:pPr/>
            <a:r>
              <a:t>創った人</a:t>
            </a:r>
          </a:p>
        </p:txBody>
      </p:sp>
      <p:sp>
        <p:nvSpPr>
          <p:cNvPr id="373" name="矢印"/>
          <p:cNvSpPr/>
          <p:nvPr/>
        </p:nvSpPr>
        <p:spPr>
          <a:xfrm flipH="1">
            <a:off x="18467593" y="1000607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4" name="HTMLを…"/>
          <p:cNvSpPr txBox="1"/>
          <p:nvPr/>
        </p:nvSpPr>
        <p:spPr>
          <a:xfrm>
            <a:off x="20041390" y="9299641"/>
            <a:ext cx="39655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HTMLを</a:t>
            </a:r>
          </a:p>
          <a:p>
            <a:pPr/>
            <a:r>
              <a:t>見るアプリを</a:t>
            </a:r>
          </a:p>
          <a:p>
            <a:pPr/>
            <a:r>
              <a:t>創った人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HTMLはタグでできている"/>
          <p:cNvSpPr txBox="1"/>
          <p:nvPr>
            <p:ph type="title"/>
          </p:nvPr>
        </p:nvSpPr>
        <p:spPr>
          <a:xfrm>
            <a:off x="-354325" y="853602"/>
            <a:ext cx="25092650" cy="3499035"/>
          </a:xfrm>
          <a:prstGeom prst="rect">
            <a:avLst/>
          </a:prstGeom>
        </p:spPr>
        <p:txBody>
          <a:bodyPr/>
          <a:lstStyle/>
          <a:p>
            <a:pPr/>
            <a:r>
              <a:t>HTMLはタグでできている</a:t>
            </a:r>
          </a:p>
        </p:txBody>
      </p:sp>
      <p:pic>
        <p:nvPicPr>
          <p:cNvPr id="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43607" y="5557016"/>
            <a:ext cx="11204861" cy="755005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1. &lt; ではじまり &gt; で囲むタグ…"/>
          <p:cNvSpPr txBox="1"/>
          <p:nvPr/>
        </p:nvSpPr>
        <p:spPr>
          <a:xfrm>
            <a:off x="1017216" y="4360284"/>
            <a:ext cx="15374517" cy="785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>
              <a:defRPr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1. &lt; ではじまり &gt; で囲むタグ</a:t>
            </a:r>
          </a:p>
          <a:p>
            <a:pPr algn="l">
              <a:defRPr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2. &lt;?&gt;ではじまり&lt; </a:t>
            </a:r>
            <a:r>
              <a:rPr b="1"/>
              <a:t>/ </a:t>
            </a:r>
            <a:r>
              <a:t>?&gt;で終わる</a:t>
            </a:r>
          </a:p>
          <a:p>
            <a:pPr algn="l">
              <a:defRPr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3. &lt;/ ? &gt;はないこともある</a:t>
            </a:r>
          </a:p>
        </p:txBody>
      </p:sp>
      <p:sp>
        <p:nvSpPr>
          <p:cNvPr id="379" name="タグやタグの中身は基本半角！"/>
          <p:cNvSpPr txBox="1"/>
          <p:nvPr/>
        </p:nvSpPr>
        <p:spPr>
          <a:xfrm>
            <a:off x="1017216" y="11588442"/>
            <a:ext cx="15374517" cy="170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algn="l">
              <a:defRPr sz="8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タグやタグの中身は基本半角！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プログラムを入れるタグ script"/>
          <p:cNvSpPr txBox="1"/>
          <p:nvPr/>
        </p:nvSpPr>
        <p:spPr>
          <a:xfrm>
            <a:off x="3204318" y="817563"/>
            <a:ext cx="1806892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プログラムを入れるタグ script</a:t>
            </a:r>
          </a:p>
        </p:txBody>
      </p:sp>
      <p:pic>
        <p:nvPicPr>
          <p:cNvPr id="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724" y="3518426"/>
            <a:ext cx="30336469" cy="921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2192" y="3730954"/>
            <a:ext cx="25181945" cy="1566085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動かないときは右クリック「検証」"/>
          <p:cNvSpPr txBox="1"/>
          <p:nvPr/>
        </p:nvSpPr>
        <p:spPr>
          <a:xfrm>
            <a:off x="2000993" y="817563"/>
            <a:ext cx="2047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動かないときは右クリック「検証」</a:t>
            </a:r>
          </a:p>
        </p:txBody>
      </p:sp>
      <p:sp>
        <p:nvSpPr>
          <p:cNvPr id="386" name="矢印"/>
          <p:cNvSpPr/>
          <p:nvPr/>
        </p:nvSpPr>
        <p:spPr>
          <a:xfrm rot="5400000">
            <a:off x="6615126" y="8580087"/>
            <a:ext cx="2326696" cy="232669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7" name="alertをalartにしてみよう"/>
          <p:cNvSpPr txBox="1"/>
          <p:nvPr/>
        </p:nvSpPr>
        <p:spPr>
          <a:xfrm>
            <a:off x="2291536" y="3094198"/>
            <a:ext cx="117582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000"/>
            </a:pPr>
            <a:r>
              <a:t>alertをal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a</a:t>
            </a:r>
            <a:r>
              <a:t>rtにしてみよう</a:t>
            </a:r>
          </a:p>
        </p:txBody>
      </p:sp>
      <p:sp>
        <p:nvSpPr>
          <p:cNvPr id="388" name="矢印"/>
          <p:cNvSpPr/>
          <p:nvPr/>
        </p:nvSpPr>
        <p:spPr>
          <a:xfrm rot="5400000">
            <a:off x="17575167" y="3321585"/>
            <a:ext cx="2326696" cy="2326697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2割の確率で大吉とする"/>
          <p:cNvSpPr txBox="1"/>
          <p:nvPr/>
        </p:nvSpPr>
        <p:spPr>
          <a:xfrm>
            <a:off x="5393798" y="817563"/>
            <a:ext cx="1368996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2割の確率で大吉とする</a:t>
            </a:r>
          </a:p>
        </p:txBody>
      </p:sp>
      <p:pic>
        <p:nvPicPr>
          <p:cNvPr id="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55402" y="1501790"/>
            <a:ext cx="34705573" cy="22627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グループ"/>
          <p:cNvGrpSpPr/>
          <p:nvPr/>
        </p:nvGrpSpPr>
        <p:grpSpPr>
          <a:xfrm>
            <a:off x="3162770" y="2201159"/>
            <a:ext cx="7164564" cy="9313682"/>
            <a:chOff x="0" y="0"/>
            <a:chExt cx="7164562" cy="9313681"/>
          </a:xfrm>
        </p:grpSpPr>
        <p:sp>
          <p:nvSpPr>
            <p:cNvPr id="393" name="ハードウェア"/>
            <p:cNvSpPr/>
            <p:nvPr/>
          </p:nvSpPr>
          <p:spPr>
            <a:xfrm>
              <a:off x="0" y="6167912"/>
              <a:ext cx="7164563" cy="3145770"/>
            </a:xfrm>
            <a:prstGeom prst="rect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000"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ハードウェア</a:t>
              </a:r>
            </a:p>
          </p:txBody>
        </p:sp>
        <p:sp>
          <p:nvSpPr>
            <p:cNvPr id="394" name="OS"/>
            <p:cNvSpPr/>
            <p:nvPr/>
          </p:nvSpPr>
          <p:spPr>
            <a:xfrm>
              <a:off x="0" y="3036925"/>
              <a:ext cx="7164563" cy="3145769"/>
            </a:xfrm>
            <a:prstGeom prst="rect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000"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OS</a:t>
              </a:r>
            </a:p>
          </p:txBody>
        </p:sp>
        <p:sp>
          <p:nvSpPr>
            <p:cNvPr id="395" name="ソフトウェア"/>
            <p:cNvSpPr/>
            <p:nvPr/>
          </p:nvSpPr>
          <p:spPr>
            <a:xfrm>
              <a:off x="0" y="0"/>
              <a:ext cx="7164563" cy="6173088"/>
            </a:xfrm>
            <a:prstGeom prst="rect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6000"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ヒラギノ角ゴ ProN W3"/>
                </a:defRPr>
              </a:pPr>
              <a:r>
                <a:rPr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rPr>
                <a:t>ソフトウェア</a:t>
              </a:r>
            </a:p>
          </p:txBody>
        </p:sp>
      </p:grpSp>
      <p:sp>
        <p:nvSpPr>
          <p:cNvPr id="397" name="LED1:LED0"/>
          <p:cNvSpPr txBox="1"/>
          <p:nvPr/>
        </p:nvSpPr>
        <p:spPr>
          <a:xfrm>
            <a:off x="12592136" y="4642152"/>
            <a:ext cx="875465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130000"/>
              </a:lnSpc>
              <a:defRPr sz="7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7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7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pic>
        <p:nvPicPr>
          <p:cNvPr id="3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2117" y="8557456"/>
            <a:ext cx="1917000" cy="276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コンピューター"/>
          <p:cNvSpPr txBox="1"/>
          <p:nvPr/>
        </p:nvSpPr>
        <p:spPr>
          <a:xfrm>
            <a:off x="4444764" y="12099339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ハードウェア"/>
          <p:cNvSpPr/>
          <p:nvPr/>
        </p:nvSpPr>
        <p:spPr>
          <a:xfrm>
            <a:off x="3162770" y="8369072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ハードウェア</a:t>
            </a:r>
          </a:p>
        </p:txBody>
      </p:sp>
      <p:sp>
        <p:nvSpPr>
          <p:cNvPr id="402" name="OS"/>
          <p:cNvSpPr/>
          <p:nvPr/>
        </p:nvSpPr>
        <p:spPr>
          <a:xfrm>
            <a:off x="3162770" y="5238084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OS</a:t>
            </a:r>
          </a:p>
        </p:txBody>
      </p:sp>
      <p:sp>
        <p:nvSpPr>
          <p:cNvPr id="403" name="アプリ"/>
          <p:cNvSpPr/>
          <p:nvPr/>
        </p:nvSpPr>
        <p:spPr>
          <a:xfrm>
            <a:off x="3162770" y="2201159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アプリ</a:t>
            </a:r>
          </a:p>
        </p:txBody>
      </p:sp>
      <p:pic>
        <p:nvPicPr>
          <p:cNvPr id="4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2117" y="8557456"/>
            <a:ext cx="1917000" cy="276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LED1:LED0"/>
          <p:cNvSpPr txBox="1"/>
          <p:nvPr/>
        </p:nvSpPr>
        <p:spPr>
          <a:xfrm>
            <a:off x="12592136" y="3258106"/>
            <a:ext cx="8754655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30000"/>
              </a:lnSpc>
              <a:defRPr sz="7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LED1:LED0</a:t>
            </a:r>
          </a:p>
        </p:txBody>
      </p:sp>
      <p:pic>
        <p:nvPicPr>
          <p:cNvPr id="40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3637" y="6025238"/>
            <a:ext cx="7673962" cy="157146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コンピューター"/>
          <p:cNvSpPr txBox="1"/>
          <p:nvPr/>
        </p:nvSpPr>
        <p:spPr>
          <a:xfrm>
            <a:off x="4444764" y="12099339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ハードウェア"/>
          <p:cNvSpPr/>
          <p:nvPr/>
        </p:nvSpPr>
        <p:spPr>
          <a:xfrm>
            <a:off x="3162770" y="8369072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ハードウェア</a:t>
            </a:r>
          </a:p>
        </p:txBody>
      </p:sp>
      <p:sp>
        <p:nvSpPr>
          <p:cNvPr id="410" name="OS"/>
          <p:cNvSpPr/>
          <p:nvPr/>
        </p:nvSpPr>
        <p:spPr>
          <a:xfrm>
            <a:off x="3162770" y="5238084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OS</a:t>
            </a:r>
          </a:p>
        </p:txBody>
      </p:sp>
      <p:sp>
        <p:nvSpPr>
          <p:cNvPr id="411" name="アプリ"/>
          <p:cNvSpPr/>
          <p:nvPr/>
        </p:nvSpPr>
        <p:spPr>
          <a:xfrm>
            <a:off x="3162770" y="2201159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アプリ</a:t>
            </a:r>
          </a:p>
        </p:txBody>
      </p:sp>
      <p:pic>
        <p:nvPicPr>
          <p:cNvPr id="4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6038" y="8123464"/>
            <a:ext cx="2686851" cy="317944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iOS / Android"/>
          <p:cNvSpPr txBox="1"/>
          <p:nvPr/>
        </p:nvSpPr>
        <p:spPr>
          <a:xfrm>
            <a:off x="13439816" y="6312202"/>
            <a:ext cx="70592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iOS / Android</a:t>
            </a:r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5097" y="2538006"/>
            <a:ext cx="5728735" cy="221611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コンピューター"/>
          <p:cNvSpPr txBox="1"/>
          <p:nvPr/>
        </p:nvSpPr>
        <p:spPr>
          <a:xfrm>
            <a:off x="4444764" y="12099339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1383" y="8352236"/>
            <a:ext cx="2686851" cy="317944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iOS / Android / PC / VR"/>
          <p:cNvSpPr txBox="1"/>
          <p:nvPr/>
        </p:nvSpPr>
        <p:spPr>
          <a:xfrm>
            <a:off x="11885773" y="7188398"/>
            <a:ext cx="1076668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iOS / Android / PC / VR</a:t>
            </a:r>
          </a:p>
        </p:txBody>
      </p:sp>
      <p:sp>
        <p:nvSpPr>
          <p:cNvPr id="419" name="コンピューター"/>
          <p:cNvSpPr txBox="1"/>
          <p:nvPr/>
        </p:nvSpPr>
        <p:spPr>
          <a:xfrm>
            <a:off x="4444764" y="12099339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コンピューター</a:t>
            </a:r>
          </a:p>
        </p:txBody>
      </p:sp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8600" y="7952737"/>
            <a:ext cx="4177357" cy="417735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矢印"/>
          <p:cNvSpPr/>
          <p:nvPr/>
        </p:nvSpPr>
        <p:spPr>
          <a:xfrm>
            <a:off x="11394730" y="2500711"/>
            <a:ext cx="3854480" cy="2508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97" y="14256"/>
                </a:moveTo>
                <a:lnTo>
                  <a:pt x="8997" y="21600"/>
                </a:lnTo>
                <a:lnTo>
                  <a:pt x="0" y="10800"/>
                </a:lnTo>
                <a:lnTo>
                  <a:pt x="8997" y="0"/>
                </a:lnTo>
                <a:lnTo>
                  <a:pt x="899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2" name="今日作るもの"/>
          <p:cNvSpPr txBox="1"/>
          <p:nvPr/>
        </p:nvSpPr>
        <p:spPr>
          <a:xfrm>
            <a:off x="16227707" y="3175545"/>
            <a:ext cx="625157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今日作るもの</a:t>
            </a:r>
          </a:p>
        </p:txBody>
      </p:sp>
      <p:sp>
        <p:nvSpPr>
          <p:cNvPr id="423" name="ハードウェア"/>
          <p:cNvSpPr/>
          <p:nvPr/>
        </p:nvSpPr>
        <p:spPr>
          <a:xfrm>
            <a:off x="3162770" y="8369072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ハードウェア</a:t>
            </a:r>
          </a:p>
        </p:txBody>
      </p:sp>
      <p:sp>
        <p:nvSpPr>
          <p:cNvPr id="424" name="ブラウザ"/>
          <p:cNvSpPr/>
          <p:nvPr/>
        </p:nvSpPr>
        <p:spPr>
          <a:xfrm>
            <a:off x="3162770" y="5238084"/>
            <a:ext cx="7164564" cy="1705168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ブラウザ</a:t>
            </a:r>
          </a:p>
        </p:txBody>
      </p:sp>
      <p:sp>
        <p:nvSpPr>
          <p:cNvPr id="425" name="ウェブアプリ"/>
          <p:cNvSpPr/>
          <p:nvPr/>
        </p:nvSpPr>
        <p:spPr>
          <a:xfrm>
            <a:off x="3162770" y="2201159"/>
            <a:ext cx="7164564" cy="3145769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ウェブアプリ</a:t>
            </a:r>
          </a:p>
        </p:txBody>
      </p:sp>
      <p:sp>
        <p:nvSpPr>
          <p:cNvPr id="426" name="OS"/>
          <p:cNvSpPr/>
          <p:nvPr/>
        </p:nvSpPr>
        <p:spPr>
          <a:xfrm>
            <a:off x="3162770" y="6901585"/>
            <a:ext cx="7164564" cy="1529300"/>
          </a:xfrm>
          <a:prstGeom prst="rect">
            <a:avLst/>
          </a:prstGeom>
          <a:solidFill>
            <a:srgbClr val="FFFFFF"/>
          </a:solidFill>
          <a:ln w="177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OS</a:t>
            </a:r>
          </a:p>
        </p:txBody>
      </p:sp>
      <p:sp>
        <p:nvSpPr>
          <p:cNvPr id="427" name="Chrome / Edge / Safari"/>
          <p:cNvSpPr txBox="1"/>
          <p:nvPr/>
        </p:nvSpPr>
        <p:spPr>
          <a:xfrm>
            <a:off x="12013345" y="5589244"/>
            <a:ext cx="1051153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Chrome / Edge / Safari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地図アプリをつくっちゃおう"/>
          <p:cNvSpPr txBox="1"/>
          <p:nvPr>
            <p:ph type="title"/>
          </p:nvPr>
        </p:nvSpPr>
        <p:spPr>
          <a:xfrm>
            <a:off x="4753024" y="625872"/>
            <a:ext cx="14971512" cy="2277071"/>
          </a:xfrm>
          <a:prstGeom prst="rect">
            <a:avLst/>
          </a:prstGeom>
        </p:spPr>
        <p:txBody>
          <a:bodyPr/>
          <a:lstStyle>
            <a:lvl1pPr defTabSz="681870">
              <a:defRPr sz="8964"/>
            </a:lvl1pPr>
          </a:lstStyle>
          <a:p>
            <a:pPr/>
            <a:r>
              <a:t>地図アプリをつくっちゃおう</a:t>
            </a:r>
          </a:p>
        </p:txBody>
      </p:sp>
      <p:pic>
        <p:nvPicPr>
          <p:cNvPr id="4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13" y="3207247"/>
            <a:ext cx="27136301" cy="13940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プログラミングもサッカーと一緒！"/>
          <p:cNvSpPr txBox="1"/>
          <p:nvPr>
            <p:ph type="title"/>
          </p:nvPr>
        </p:nvSpPr>
        <p:spPr>
          <a:xfrm>
            <a:off x="-307545" y="4843071"/>
            <a:ext cx="25092651" cy="4029859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プログラミングもサッカーと一緒！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594" y="3034217"/>
            <a:ext cx="24409835" cy="1994813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「SAVEする」でダウンロードして動かす"/>
          <p:cNvSpPr txBox="1"/>
          <p:nvPr/>
        </p:nvSpPr>
        <p:spPr>
          <a:xfrm>
            <a:off x="337927" y="817563"/>
            <a:ext cx="2380170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「SAVEする」でダウンロードして動かす</a:t>
            </a:r>
          </a:p>
        </p:txBody>
      </p:sp>
      <p:sp>
        <p:nvSpPr>
          <p:cNvPr id="434" name="矢印"/>
          <p:cNvSpPr/>
          <p:nvPr/>
        </p:nvSpPr>
        <p:spPr>
          <a:xfrm rot="5400000">
            <a:off x="16605467" y="3694067"/>
            <a:ext cx="2326696" cy="232669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3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58606" y="2039637"/>
            <a:ext cx="13539672" cy="16526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35203" y="4644875"/>
            <a:ext cx="26151471" cy="2137142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共有する"/>
          <p:cNvSpPr txBox="1"/>
          <p:nvPr/>
        </p:nvSpPr>
        <p:spPr>
          <a:xfrm>
            <a:off x="9620993" y="817563"/>
            <a:ext cx="523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共有する</a:t>
            </a:r>
          </a:p>
        </p:txBody>
      </p:sp>
      <p:sp>
        <p:nvSpPr>
          <p:cNvPr id="439" name="矢印"/>
          <p:cNvSpPr/>
          <p:nvPr/>
        </p:nvSpPr>
        <p:spPr>
          <a:xfrm rot="5400000">
            <a:off x="19995255" y="5553352"/>
            <a:ext cx="2326696" cy="232669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0" name="長いURLが生成されるのでそのままシェア"/>
          <p:cNvSpPr txBox="1"/>
          <p:nvPr/>
        </p:nvSpPr>
        <p:spPr>
          <a:xfrm>
            <a:off x="6345662" y="3764747"/>
            <a:ext cx="1713636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/>
            </a:lvl1pPr>
          </a:lstStyle>
          <a:p>
            <a:pPr/>
            <a:r>
              <a:t>長いURLが生成されるのでそのままシェア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&lt;script type=&quot;module&quot; src=“https://js.sabae.cc/map.js&quot;&gt;…"/>
          <p:cNvSpPr txBox="1"/>
          <p:nvPr/>
        </p:nvSpPr>
        <p:spPr>
          <a:xfrm>
            <a:off x="806450" y="4301743"/>
            <a:ext cx="22864663" cy="776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000"/>
            </a:pPr>
            <a:r>
              <a:t>&lt;script type="module" src=“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https://js.sabae.cc/map.js</a:t>
            </a:r>
            <a:r>
              <a:t>"&gt;</a:t>
            </a:r>
          </a:p>
          <a:p>
            <a:pPr algn="l">
              <a:defRPr sz="6000"/>
            </a:pPr>
            <a:r>
              <a:t>&lt;/script&gt;</a:t>
            </a:r>
          </a:p>
          <a:p>
            <a:pPr algn="l">
              <a:defRPr sz="6000"/>
            </a:pPr>
            <a:r>
              <a:t>で、ライブラリを読み込んで来て・・・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&lt;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map-view</a:t>
            </a:r>
            <a:r>
              <a:t> latlng=“34.573,135.483"&gt;</a:t>
            </a:r>
          </a:p>
          <a:p>
            <a:pPr algn="l">
              <a:defRPr sz="6000"/>
            </a:pPr>
            <a:r>
              <a:t>&lt;/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map-view</a:t>
            </a:r>
            <a:r>
              <a:t>&gt;</a:t>
            </a:r>
          </a:p>
          <a:p>
            <a:pPr algn="l">
              <a:defRPr sz="6000"/>
            </a:pPr>
            <a:r>
              <a:t>使う！</a:t>
            </a:r>
          </a:p>
        </p:txBody>
      </p:sp>
      <p:sp>
        <p:nvSpPr>
          <p:cNvPr id="443" name="ネット全体がプログラムのライブラリ"/>
          <p:cNvSpPr txBox="1"/>
          <p:nvPr/>
        </p:nvSpPr>
        <p:spPr>
          <a:xfrm>
            <a:off x="1350962" y="1491775"/>
            <a:ext cx="216820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ネット全体がプログラムのライブラリ</a:t>
            </a:r>
          </a:p>
        </p:txBody>
      </p:sp>
      <p:sp>
        <p:nvSpPr>
          <p:cNvPr id="444" name="JavaScriptは直接書けて、便利！…"/>
          <p:cNvSpPr txBox="1"/>
          <p:nvPr/>
        </p:nvSpPr>
        <p:spPr>
          <a:xfrm>
            <a:off x="10968625" y="11423965"/>
            <a:ext cx="13084317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7361" indent="-617361" algn="l">
              <a:buSzPct val="75000"/>
              <a:buChar char="*"/>
            </a:pPr>
            <a:r>
              <a:t>JavaScriptは直接書けて、便利！</a:t>
            </a:r>
          </a:p>
          <a:p>
            <a:pPr marL="617361" indent="-617361" algn="l">
              <a:buSzPct val="75000"/>
              <a:buChar char="*"/>
            </a:pPr>
            <a:r>
              <a:t>Pythonとかはインストールがちょっと面倒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900" y="1251302"/>
            <a:ext cx="15957669" cy="1128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ode for FUKUI…"/>
          <p:cNvSpPr txBox="1"/>
          <p:nvPr/>
        </p:nvSpPr>
        <p:spPr>
          <a:xfrm>
            <a:off x="16766182" y="5296202"/>
            <a:ext cx="7752716" cy="319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/>
            </a:pPr>
            <a:r>
              <a:t>Code for FUKUI</a:t>
            </a:r>
          </a:p>
          <a:p>
            <a:pPr>
              <a:defRPr sz="6000"/>
            </a:pPr>
            <a:r>
              <a:t>244リポジトリ</a:t>
            </a:r>
          </a:p>
          <a:p>
            <a:pPr>
              <a:defRPr sz="6000"/>
            </a:pPr>
            <a:r>
              <a:t>いろいろ持ってます！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ゲームで復習…"/>
          <p:cNvSpPr txBox="1"/>
          <p:nvPr>
            <p:ph type="title"/>
          </p:nvPr>
        </p:nvSpPr>
        <p:spPr>
          <a:xfrm>
            <a:off x="-569738" y="4843071"/>
            <a:ext cx="25092650" cy="4029859"/>
          </a:xfrm>
          <a:prstGeom prst="rect">
            <a:avLst/>
          </a:prstGeom>
        </p:spPr>
        <p:txBody>
          <a:bodyPr/>
          <a:lstStyle/>
          <a:p>
            <a:pPr/>
            <a:r>
              <a:t>ゲームで復習</a:t>
            </a:r>
          </a:p>
          <a:p>
            <a:pPr/>
            <a:r>
              <a:t>アルゴリズム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708" y="2626114"/>
            <a:ext cx="33709038" cy="1361022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IchigoJam風ライブラリ ij.js"/>
          <p:cNvSpPr txBox="1"/>
          <p:nvPr>
            <p:ph type="title"/>
          </p:nvPr>
        </p:nvSpPr>
        <p:spPr>
          <a:xfrm>
            <a:off x="-307545" y="498149"/>
            <a:ext cx="25092651" cy="1536533"/>
          </a:xfrm>
          <a:prstGeom prst="rect">
            <a:avLst/>
          </a:prstGeom>
        </p:spPr>
        <p:txBody>
          <a:bodyPr/>
          <a:lstStyle>
            <a:lvl1pPr defTabSz="706516">
              <a:defRPr sz="9288"/>
            </a:lvl1pPr>
          </a:lstStyle>
          <a:p>
            <a:pPr/>
            <a:r>
              <a:t>IchigoJam風ライブラリ ij.js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015" y="1138815"/>
            <a:ext cx="23681531" cy="11960773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矢印"/>
          <p:cNvSpPr/>
          <p:nvPr/>
        </p:nvSpPr>
        <p:spPr>
          <a:xfrm>
            <a:off x="8295675" y="4649838"/>
            <a:ext cx="183798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52" y="14256"/>
                </a:moveTo>
                <a:lnTo>
                  <a:pt x="9552" y="21600"/>
                </a:lnTo>
                <a:lnTo>
                  <a:pt x="0" y="10800"/>
                </a:lnTo>
                <a:lnTo>
                  <a:pt x="9552" y="0"/>
                </a:lnTo>
                <a:lnTo>
                  <a:pt x="955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6" name="変数"/>
          <p:cNvSpPr txBox="1"/>
          <p:nvPr/>
        </p:nvSpPr>
        <p:spPr>
          <a:xfrm>
            <a:off x="10611281" y="4705401"/>
            <a:ext cx="218757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変数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7956" b="0"/>
          <a:stretch>
            <a:fillRect/>
          </a:stretch>
        </p:blipFill>
        <p:spPr>
          <a:xfrm>
            <a:off x="857337" y="-82154"/>
            <a:ext cx="17695985" cy="13880348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矢印"/>
          <p:cNvSpPr/>
          <p:nvPr/>
        </p:nvSpPr>
        <p:spPr>
          <a:xfrm>
            <a:off x="9494273" y="4462557"/>
            <a:ext cx="1837990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52" y="14256"/>
                </a:moveTo>
                <a:lnTo>
                  <a:pt x="9552" y="21600"/>
                </a:lnTo>
                <a:lnTo>
                  <a:pt x="0" y="10800"/>
                </a:lnTo>
                <a:lnTo>
                  <a:pt x="9552" y="0"/>
                </a:lnTo>
                <a:lnTo>
                  <a:pt x="955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0" name="くりかえし"/>
          <p:cNvSpPr txBox="1"/>
          <p:nvPr/>
        </p:nvSpPr>
        <p:spPr>
          <a:xfrm>
            <a:off x="11911738" y="4518120"/>
            <a:ext cx="52050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くりかえし</a:t>
            </a:r>
          </a:p>
        </p:txBody>
      </p:sp>
      <p:sp>
        <p:nvSpPr>
          <p:cNvPr id="461" name="タブキー…"/>
          <p:cNvSpPr txBox="1"/>
          <p:nvPr/>
        </p:nvSpPr>
        <p:spPr>
          <a:xfrm>
            <a:off x="17508494" y="8364991"/>
            <a:ext cx="6251576" cy="420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000"/>
            </a:pPr>
            <a:r>
              <a:t>タブキー</a:t>
            </a:r>
          </a:p>
          <a:p>
            <a:pPr>
              <a:defRPr sz="8000"/>
            </a:pPr>
            <a:r>
              <a:t>インデントで</a:t>
            </a:r>
          </a:p>
          <a:p>
            <a:pPr>
              <a:defRPr sz="8000"/>
            </a:pPr>
            <a:r>
              <a:t>読みやすく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87" y="93816"/>
            <a:ext cx="24460069" cy="12911709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矢印"/>
          <p:cNvSpPr/>
          <p:nvPr/>
        </p:nvSpPr>
        <p:spPr>
          <a:xfrm rot="909397">
            <a:off x="9044799" y="10080990"/>
            <a:ext cx="183798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52" y="14256"/>
                </a:moveTo>
                <a:lnTo>
                  <a:pt x="9552" y="21600"/>
                </a:lnTo>
                <a:lnTo>
                  <a:pt x="0" y="10800"/>
                </a:lnTo>
                <a:lnTo>
                  <a:pt x="9552" y="0"/>
                </a:lnTo>
                <a:lnTo>
                  <a:pt x="955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5" name="くりかえしを…"/>
          <p:cNvSpPr txBox="1"/>
          <p:nvPr/>
        </p:nvSpPr>
        <p:spPr>
          <a:xfrm>
            <a:off x="10916807" y="9749115"/>
            <a:ext cx="622109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000"/>
            </a:pPr>
            <a:r>
              <a:t>くりかえしを</a:t>
            </a:r>
          </a:p>
          <a:p>
            <a:pPr>
              <a:defRPr sz="8000"/>
            </a:pPr>
            <a:r>
              <a:t>抜ける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プログラムでグラフをかく"/>
          <p:cNvSpPr txBox="1"/>
          <p:nvPr>
            <p:ph type="title"/>
          </p:nvPr>
        </p:nvSpPr>
        <p:spPr>
          <a:xfrm>
            <a:off x="-569738" y="4843071"/>
            <a:ext cx="25092650" cy="4029859"/>
          </a:xfrm>
          <a:prstGeom prst="rect">
            <a:avLst/>
          </a:prstGeom>
        </p:spPr>
        <p:txBody>
          <a:bodyPr/>
          <a:lstStyle/>
          <a:p>
            <a:pPr/>
            <a:r>
              <a:t>プログラムでグラフをかく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シビックテック…"/>
          <p:cNvSpPr txBox="1"/>
          <p:nvPr>
            <p:ph type="title"/>
          </p:nvPr>
        </p:nvSpPr>
        <p:spPr>
          <a:xfrm>
            <a:off x="-307545" y="1000649"/>
            <a:ext cx="25092651" cy="11781981"/>
          </a:xfrm>
          <a:prstGeom prst="rect">
            <a:avLst/>
          </a:prstGeom>
        </p:spPr>
        <p:txBody>
          <a:bodyPr/>
          <a:lstStyle/>
          <a:p>
            <a:pPr/>
            <a:r>
              <a:t>シビックテック</a:t>
            </a:r>
          </a:p>
          <a:p>
            <a:pPr/>
            <a:r>
              <a:t>＝</a:t>
            </a:r>
          </a:p>
          <a:p>
            <a:pPr/>
            <a:r>
              <a:rPr b="1"/>
              <a:t>市民</a:t>
            </a:r>
            <a:r>
              <a:t>による</a:t>
            </a:r>
          </a:p>
          <a:p>
            <a:pPr/>
            <a:r>
              <a:rPr b="1"/>
              <a:t>テクノロジー</a:t>
            </a:r>
            <a:r>
              <a:t>を使った</a:t>
            </a:r>
          </a:p>
          <a:p>
            <a:pPr/>
            <a:r>
              <a:t>まちづくり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261" y="599153"/>
            <a:ext cx="28681671" cy="133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3321" y="5558231"/>
            <a:ext cx="7513671" cy="7798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3688" y="873958"/>
            <a:ext cx="7589918" cy="6727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041" y="6407728"/>
            <a:ext cx="6446497" cy="6637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7920" y="8585630"/>
            <a:ext cx="16202972" cy="426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506" y="2264698"/>
            <a:ext cx="14893559" cy="3945549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ChartPie → ChartLine  (2箇所変更)"/>
          <p:cNvSpPr txBox="1"/>
          <p:nvPr/>
        </p:nvSpPr>
        <p:spPr>
          <a:xfrm>
            <a:off x="682785" y="1135062"/>
            <a:ext cx="108077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ChartPie → ChartLine  (2箇所変更)</a:t>
            </a:r>
          </a:p>
        </p:txBody>
      </p:sp>
      <p:sp>
        <p:nvSpPr>
          <p:cNvPr id="477" name="ChartLine → ChartBar  (2箇所変更)"/>
          <p:cNvSpPr txBox="1"/>
          <p:nvPr/>
        </p:nvSpPr>
        <p:spPr>
          <a:xfrm>
            <a:off x="7591567" y="7517251"/>
            <a:ext cx="1095311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ChartLine → ChartBar  (2箇所変更)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オープンデータを使う"/>
          <p:cNvSpPr txBox="1"/>
          <p:nvPr>
            <p:ph type="title"/>
          </p:nvPr>
        </p:nvSpPr>
        <p:spPr>
          <a:xfrm>
            <a:off x="-569738" y="4843071"/>
            <a:ext cx="25092650" cy="4029859"/>
          </a:xfrm>
          <a:prstGeom prst="rect">
            <a:avLst/>
          </a:prstGeom>
        </p:spPr>
        <p:txBody>
          <a:bodyPr/>
          <a:lstStyle/>
          <a:p>
            <a:pPr/>
            <a:r>
              <a:t>オープンデータを使う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661" y="408770"/>
            <a:ext cx="22090678" cy="1289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rcRect l="0" t="9438" r="0" b="0"/>
          <a:stretch>
            <a:fillRect/>
          </a:stretch>
        </p:blipFill>
        <p:spPr>
          <a:xfrm>
            <a:off x="341266" y="1593050"/>
            <a:ext cx="11541356" cy="716534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web発明者＆W3C創始者…"/>
          <p:cNvSpPr txBox="1"/>
          <p:nvPr/>
        </p:nvSpPr>
        <p:spPr>
          <a:xfrm>
            <a:off x="819811" y="7396669"/>
            <a:ext cx="5232401" cy="1054101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web発明者＆W3C創始者</a:t>
            </a:r>
          </a:p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ティム・バーナーズ＝リー氏</a:t>
            </a:r>
          </a:p>
        </p:txBody>
      </p:sp>
      <p:sp>
        <p:nvSpPr>
          <p:cNvPr id="485" name="jig.jp （W3Cメンバー）…"/>
          <p:cNvSpPr txBox="1"/>
          <p:nvPr/>
        </p:nvSpPr>
        <p:spPr>
          <a:xfrm>
            <a:off x="6542841" y="7396669"/>
            <a:ext cx="5232401" cy="1054101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jig.jp （W3Cメンバー）</a:t>
            </a:r>
          </a:p>
          <a:p>
            <a:pPr defTabSz="584200"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福野泰介 （2010-10）</a:t>
            </a:r>
          </a:p>
        </p:txBody>
      </p:sp>
      <p:pic>
        <p:nvPicPr>
          <p:cNvPr id="486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5755" b="0"/>
          <a:stretch>
            <a:fillRect/>
          </a:stretch>
        </p:blipFill>
        <p:spPr>
          <a:xfrm>
            <a:off x="13684448" y="1925815"/>
            <a:ext cx="10439122" cy="8265934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2010-12 鯖江市長にオープンデータ提案"/>
          <p:cNvSpPr/>
          <p:nvPr/>
        </p:nvSpPr>
        <p:spPr>
          <a:xfrm>
            <a:off x="14121638" y="9296373"/>
            <a:ext cx="9564625" cy="66040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000"/>
            </a:lvl1pPr>
          </a:lstStyle>
          <a:p>
            <a:pPr/>
            <a:r>
              <a:t>2010-12 鯖江市長にオープンデータ提案</a:t>
            </a:r>
          </a:p>
        </p:txBody>
      </p:sp>
      <p:pic>
        <p:nvPicPr>
          <p:cNvPr id="48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4567" y="9416812"/>
            <a:ext cx="7077264" cy="3764873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2012-01-30…"/>
          <p:cNvSpPr txBox="1"/>
          <p:nvPr/>
        </p:nvSpPr>
        <p:spPr>
          <a:xfrm>
            <a:off x="75625" y="9432064"/>
            <a:ext cx="4518026" cy="363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2012-01-30</a:t>
            </a:r>
          </a:p>
          <a:p>
            <a:pPr/>
            <a:r>
              <a:t>トイレアプリ</a:t>
            </a:r>
          </a:p>
          <a:p>
            <a:pPr/>
            <a:r>
              <a:t>with</a:t>
            </a:r>
          </a:p>
          <a:p>
            <a:pPr/>
            <a:r>
              <a:t>オープンデータ</a:t>
            </a:r>
          </a:p>
        </p:txBody>
      </p:sp>
      <p:sp>
        <p:nvSpPr>
          <p:cNvPr id="490" name="矢印"/>
          <p:cNvSpPr/>
          <p:nvPr/>
        </p:nvSpPr>
        <p:spPr>
          <a:xfrm rot="8100000">
            <a:off x="12066297" y="898911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1" name="矢印"/>
          <p:cNvSpPr/>
          <p:nvPr/>
        </p:nvSpPr>
        <p:spPr>
          <a:xfrm rot="2700000">
            <a:off x="12209981" y="455882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2" name="オープンデータとの出会い"/>
          <p:cNvSpPr txBox="1"/>
          <p:nvPr/>
        </p:nvSpPr>
        <p:spPr>
          <a:xfrm>
            <a:off x="2058401" y="568371"/>
            <a:ext cx="76930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オープンデータとの出会い</a:t>
            </a:r>
          </a:p>
        </p:txBody>
      </p:sp>
      <p:pic>
        <p:nvPicPr>
          <p:cNvPr id="49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766612" y="10385073"/>
            <a:ext cx="1954286" cy="2883493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矢印"/>
          <p:cNvSpPr/>
          <p:nvPr/>
        </p:nvSpPr>
        <p:spPr>
          <a:xfrm>
            <a:off x="12252284" y="1131944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5" name="鯖江市アプリ…"/>
          <p:cNvSpPr txBox="1"/>
          <p:nvPr/>
        </p:nvSpPr>
        <p:spPr>
          <a:xfrm>
            <a:off x="16282725" y="10485382"/>
            <a:ext cx="7904481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鯖江市アプリ</a:t>
            </a:r>
          </a:p>
          <a:p>
            <a:pPr algn="l"/>
            <a:r>
              <a:t>オープンデータアプリ多数</a:t>
            </a:r>
          </a:p>
          <a:p>
            <a:pPr algn="l"/>
            <a:r>
              <a:t>→ オープンデータ伝道師に</a:t>
            </a:r>
          </a:p>
        </p:txBody>
      </p:sp>
      <p:sp>
        <p:nvSpPr>
          <p:cNvPr id="496" name="鯖江市長への提案"/>
          <p:cNvSpPr txBox="1"/>
          <p:nvPr/>
        </p:nvSpPr>
        <p:spPr>
          <a:xfrm>
            <a:off x="16286162" y="954794"/>
            <a:ext cx="523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鯖江市長への提案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オープンデータ＝自由に使えるデータ"/>
          <p:cNvSpPr txBox="1"/>
          <p:nvPr>
            <p:ph type="title"/>
          </p:nvPr>
        </p:nvSpPr>
        <p:spPr>
          <a:xfrm>
            <a:off x="1087582" y="603037"/>
            <a:ext cx="22208836" cy="2617934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297941">
              <a:defRPr sz="102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pPr>
            <a: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</a:rPr>
              <a:t>自由に使える</a:t>
            </a:r>
            <a:r>
              <a:t>データ</a:t>
            </a:r>
          </a:p>
        </p:txBody>
      </p:sp>
      <p:pic>
        <p:nvPicPr>
          <p:cNvPr id="4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8755" y="6928995"/>
            <a:ext cx="9063854" cy="6054655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吹き出し"/>
          <p:cNvSpPr/>
          <p:nvPr/>
        </p:nvSpPr>
        <p:spPr>
          <a:xfrm>
            <a:off x="13019554" y="5285647"/>
            <a:ext cx="3684588" cy="1915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69" y="0"/>
                </a:moveTo>
                <a:cubicBezTo>
                  <a:pt x="1150" y="0"/>
                  <a:pt x="0" y="2211"/>
                  <a:pt x="0" y="4941"/>
                </a:cubicBezTo>
                <a:lnTo>
                  <a:pt x="0" y="8790"/>
                </a:lnTo>
                <a:cubicBezTo>
                  <a:pt x="0" y="11520"/>
                  <a:pt x="1150" y="13732"/>
                  <a:pt x="2569" y="13732"/>
                </a:cubicBezTo>
                <a:lnTo>
                  <a:pt x="13464" y="13732"/>
                </a:lnTo>
                <a:lnTo>
                  <a:pt x="21600" y="21600"/>
                </a:lnTo>
                <a:lnTo>
                  <a:pt x="16800" y="13732"/>
                </a:lnTo>
                <a:lnTo>
                  <a:pt x="17547" y="13732"/>
                </a:lnTo>
                <a:cubicBezTo>
                  <a:pt x="18966" y="13732"/>
                  <a:pt x="20118" y="11520"/>
                  <a:pt x="20118" y="8790"/>
                </a:cubicBezTo>
                <a:lnTo>
                  <a:pt x="20118" y="4941"/>
                </a:lnTo>
                <a:cubicBezTo>
                  <a:pt x="20118" y="2211"/>
                  <a:pt x="18966" y="0"/>
                  <a:pt x="17547" y="0"/>
                </a:cubicBezTo>
                <a:lnTo>
                  <a:pt x="2569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1" name="データの遊具"/>
          <p:cNvSpPr txBox="1"/>
          <p:nvPr/>
        </p:nvSpPr>
        <p:spPr>
          <a:xfrm>
            <a:off x="13331497" y="5667379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600">
                <a:solidFill>
                  <a:schemeClr val="accent3">
                    <a:hueOff val="2189710"/>
                    <a:satOff val="-34040"/>
                    <a:lumOff val="45744"/>
                  </a:schemeClr>
                </a:solidFill>
              </a:defRPr>
            </a:lvl1pPr>
          </a:lstStyle>
          <a:p>
            <a:pPr/>
            <a:r>
              <a:t>データの遊具</a:t>
            </a:r>
          </a:p>
        </p:txBody>
      </p:sp>
      <p:sp>
        <p:nvSpPr>
          <p:cNvPr id="502" name="Creative Commons (CC BY)…"/>
          <p:cNvSpPr txBox="1"/>
          <p:nvPr/>
        </p:nvSpPr>
        <p:spPr>
          <a:xfrm>
            <a:off x="3665043" y="9717800"/>
            <a:ext cx="6006215" cy="143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335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Creative Commons (CC BY)</a:t>
            </a:r>
          </a:p>
          <a:p>
            <a:pPr defTabSz="490727">
              <a:defRPr sz="335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国際デファクト標準</a:t>
            </a:r>
          </a:p>
        </p:txBody>
      </p:sp>
      <p:pic>
        <p:nvPicPr>
          <p:cNvPr id="50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8526" y="6882108"/>
            <a:ext cx="6459248" cy="236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オープンデータ…"/>
          <p:cNvSpPr txBox="1"/>
          <p:nvPr>
            <p:ph type="title"/>
          </p:nvPr>
        </p:nvSpPr>
        <p:spPr>
          <a:xfrm>
            <a:off x="575433" y="935377"/>
            <a:ext cx="17224270" cy="4978401"/>
          </a:xfrm>
          <a:prstGeom prst="rect">
            <a:avLst/>
          </a:prstGeom>
        </p:spPr>
        <p:txBody>
          <a:bodyPr lIns="50800" tIns="50800" rIns="50800" bIns="50800"/>
          <a:lstStyle/>
          <a:p>
            <a:pPr algn="l" defTabSz="443991">
              <a:defRPr sz="152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pPr>
            <a:r>
              <a:t>オープンデータ</a:t>
            </a:r>
          </a:p>
          <a:p>
            <a:pPr algn="l" defTabSz="443991">
              <a:defRPr sz="152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pPr>
            <a:r>
              <a:t>＝</a:t>
            </a:r>
            <a:r>
              <a:rPr>
                <a:solidFill>
                  <a:schemeClr val="accent5"/>
                </a:solidFill>
              </a:rPr>
              <a:t>売ってもOK</a:t>
            </a:r>
          </a:p>
        </p:txBody>
      </p:sp>
      <p:pic>
        <p:nvPicPr>
          <p:cNvPr id="5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232" y="7558283"/>
            <a:ext cx="6327285" cy="554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8895" y="478794"/>
            <a:ext cx="6018986" cy="12825691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 ULTRA ART（九谷焼）…"/>
          <p:cNvSpPr txBox="1"/>
          <p:nvPr/>
        </p:nvSpPr>
        <p:spPr>
          <a:xfrm>
            <a:off x="7568286" y="10289924"/>
            <a:ext cx="6550153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500"/>
            </a:pPr>
            <a:r>
              <a:t>CC BY ULTRA ART（九谷焼）</a:t>
            </a:r>
          </a:p>
          <a:p>
            <a:pPr algn="l" defTabSz="457200">
              <a:lnSpc>
                <a:spcPts val="9000"/>
              </a:lnSpc>
              <a:defRPr sz="35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色絵花鳥図大平鉢 by 九谷 庄三</a:t>
            </a:r>
          </a:p>
        </p:txBody>
      </p:sp>
      <p:sp>
        <p:nvSpPr>
          <p:cNvPr id="509" name="隠岐国産物絵図注書 （江戸時代）…"/>
          <p:cNvSpPr txBox="1"/>
          <p:nvPr/>
        </p:nvSpPr>
        <p:spPr>
          <a:xfrm>
            <a:off x="13100760" y="6527587"/>
            <a:ext cx="5299330" cy="1939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500"/>
            </a:pPr>
            <a:r>
              <a:t>隠岐国産物絵図注書</a:t>
            </a:r>
            <a:br/>
            <a:r>
              <a:t>（江戸時代）</a:t>
            </a:r>
          </a:p>
          <a:p>
            <a:pPr>
              <a:defRPr sz="3500"/>
            </a:pPr>
            <a:r>
              <a:t>CC0 (PUBLIC DOMAIN)</a:t>
            </a:r>
          </a:p>
        </p:txBody>
      </p:sp>
      <p:sp>
        <p:nvSpPr>
          <p:cNvPr id="510" name="https://suzuri.jp/taisukef/"/>
          <p:cNvSpPr txBox="1"/>
          <p:nvPr/>
        </p:nvSpPr>
        <p:spPr>
          <a:xfrm>
            <a:off x="9258788" y="12552009"/>
            <a:ext cx="6633592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/>
            </a:lvl1pPr>
          </a:lstStyle>
          <a:p>
            <a:pPr/>
            <a:r>
              <a:t>https://suzuri.jp/taisukef/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角丸四角形"/>
          <p:cNvSpPr/>
          <p:nvPr/>
        </p:nvSpPr>
        <p:spPr>
          <a:xfrm>
            <a:off x="838547" y="2863705"/>
            <a:ext cx="10707792" cy="1565276"/>
          </a:xfrm>
          <a:prstGeom prst="roundRect">
            <a:avLst>
              <a:gd name="adj" fmla="val 1500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8904" y="2431657"/>
            <a:ext cx="7081707" cy="9673987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アプリ化で化けるオープンデータ"/>
          <p:cNvSpPr txBox="1"/>
          <p:nvPr/>
        </p:nvSpPr>
        <p:spPr>
          <a:xfrm>
            <a:off x="4642910" y="742842"/>
            <a:ext cx="15191741" cy="111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8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アプリ化で化けるオープンデータ</a:t>
            </a:r>
          </a:p>
        </p:txBody>
      </p:sp>
      <p:pic>
        <p:nvPicPr>
          <p:cNvPr id="5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961" y="6331934"/>
            <a:ext cx="10707791" cy="5281655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鯖江市消火栓オープンデータ"/>
          <p:cNvSpPr txBox="1"/>
          <p:nvPr/>
        </p:nvSpPr>
        <p:spPr>
          <a:xfrm>
            <a:off x="1334193" y="3260426"/>
            <a:ext cx="9921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鯖江市消火栓オープンデータ</a:t>
            </a:r>
          </a:p>
        </p:txBody>
      </p:sp>
      <p:sp>
        <p:nvSpPr>
          <p:cNvPr id="517" name="矢印"/>
          <p:cNvSpPr/>
          <p:nvPr/>
        </p:nvSpPr>
        <p:spPr>
          <a:xfrm>
            <a:off x="12352525" y="6443272"/>
            <a:ext cx="2308607" cy="230860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8" name="矢印"/>
          <p:cNvSpPr/>
          <p:nvPr/>
        </p:nvSpPr>
        <p:spPr>
          <a:xfrm rot="5400000">
            <a:off x="5254616" y="4654217"/>
            <a:ext cx="1452481" cy="145248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9" name="消火栓マップアプリ"/>
          <p:cNvSpPr txBox="1"/>
          <p:nvPr/>
        </p:nvSpPr>
        <p:spPr>
          <a:xfrm>
            <a:off x="2517566" y="12021966"/>
            <a:ext cx="69265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消火栓マップアプリ</a:t>
            </a:r>
          </a:p>
        </p:txBody>
      </p:sp>
      <p:sp>
        <p:nvSpPr>
          <p:cNvPr id="520" name="消火栓GO!?"/>
          <p:cNvSpPr txBox="1"/>
          <p:nvPr/>
        </p:nvSpPr>
        <p:spPr>
          <a:xfrm>
            <a:off x="17093396" y="12351878"/>
            <a:ext cx="425272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消火栓GO!?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メタバースへの応用"/>
          <p:cNvSpPr txBox="1"/>
          <p:nvPr>
            <p:ph type="title"/>
          </p:nvPr>
        </p:nvSpPr>
        <p:spPr>
          <a:xfrm>
            <a:off x="-569738" y="4843071"/>
            <a:ext cx="25092650" cy="4029859"/>
          </a:xfrm>
          <a:prstGeom prst="rect">
            <a:avLst/>
          </a:prstGeom>
        </p:spPr>
        <p:txBody>
          <a:bodyPr/>
          <a:lstStyle/>
          <a:p>
            <a:pPr/>
            <a:r>
              <a:t>メタバースへの応用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https://fukuno.jig.jp/2500"/>
          <p:cNvSpPr txBox="1"/>
          <p:nvPr/>
        </p:nvSpPr>
        <p:spPr>
          <a:xfrm>
            <a:off x="7125228" y="12349689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https://fukuno.jig.jp/2500</a:t>
            </a:r>
          </a:p>
        </p:txBody>
      </p:sp>
      <p:pic>
        <p:nvPicPr>
          <p:cNvPr id="5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568" y="3875507"/>
            <a:ext cx="15785659" cy="675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61809" y="6364985"/>
            <a:ext cx="11547201" cy="5650557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VRもウェブアプリでつくれる！"/>
          <p:cNvSpPr txBox="1"/>
          <p:nvPr/>
        </p:nvSpPr>
        <p:spPr>
          <a:xfrm>
            <a:off x="1131506" y="966852"/>
            <a:ext cx="22120988" cy="166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/>
            </a:lvl1pPr>
          </a:lstStyle>
          <a:p>
            <a:pPr/>
            <a:r>
              <a:t>VRもウェブアプリでつくれる！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https://stopcovid19.metro.tokyo.lg.jp/"/>
          <p:cNvSpPr txBox="1"/>
          <p:nvPr/>
        </p:nvSpPr>
        <p:spPr>
          <a:xfrm>
            <a:off x="6121399" y="12470248"/>
            <a:ext cx="121412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https://stopcovid19.metro.tokyo.lg.jp/</a:t>
            </a:r>
          </a:p>
        </p:txBody>
      </p:sp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2462" y="734511"/>
            <a:ext cx="18192637" cy="11322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606" y="392376"/>
            <a:ext cx="16197249" cy="12931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8881" y="4936753"/>
            <a:ext cx="10738731" cy="6099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50行で作るVRマイクラ風 / boxcraft for Oculus Quest with A-Frame" descr="50行で作るVRマイクラ風 / boxcraft for Oculus Quest with A-Frame"/>
          <p:cNvPicPr>
            <a:picLocks noChangeAspect="0"/>
          </p:cNvPicPr>
          <p:nvPr>
            <a:videoFile xmlns:mc="http://schemas.openxmlformats.org/markup-compatibility/2006" xmlns:aiw="http://developer.apple.com/namespaces/iwork" r:link="rId4" mc:Ignorable="aiw" aiw:title="50行で作るVRマイクラ風 / boxcraft for Oculus Quest with A-Frame" aiw:author="Taisuke Fukuno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734388" y="-3445138"/>
            <a:ext cx="25874923" cy="145546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5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5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31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69" y="418473"/>
            <a:ext cx="9095832" cy="12879054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サイバー空間と…"/>
          <p:cNvSpPr txBox="1"/>
          <p:nvPr/>
        </p:nvSpPr>
        <p:spPr>
          <a:xfrm>
            <a:off x="12233651" y="4788202"/>
            <a:ext cx="10254616" cy="420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8000"/>
            </a:pPr>
            <a:r>
              <a:t>サイバー空間と</a:t>
            </a:r>
          </a:p>
          <a:p>
            <a:pPr>
              <a:defRPr sz="8000"/>
            </a:pPr>
            <a:r>
              <a:t>リアルが融合する時代</a:t>
            </a:r>
          </a:p>
          <a:p>
            <a:pPr>
              <a:defRPr sz="8000"/>
            </a:pPr>
            <a:r>
              <a:t>そろそろ到来！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23" y="521036"/>
            <a:ext cx="17658225" cy="8944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1086" y="4846181"/>
            <a:ext cx="11860238" cy="8158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MRで活きるAI技術"/>
          <p:cNvSpPr txBox="1"/>
          <p:nvPr>
            <p:ph type="title"/>
          </p:nvPr>
        </p:nvSpPr>
        <p:spPr>
          <a:xfrm>
            <a:off x="-569738" y="4843071"/>
            <a:ext cx="25092650" cy="4029859"/>
          </a:xfrm>
          <a:prstGeom prst="rect">
            <a:avLst/>
          </a:prstGeom>
        </p:spPr>
        <p:txBody>
          <a:bodyPr/>
          <a:lstStyle/>
          <a:p>
            <a:pPr/>
            <a:r>
              <a:t>MRで活きるAI技術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91" y="743564"/>
            <a:ext cx="22647364" cy="10840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140" y="5297513"/>
            <a:ext cx="12710469" cy="7248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03630" y="5422681"/>
            <a:ext cx="6813581" cy="69982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https://google.github.io/mediapipe/"/>
          <p:cNvSpPr txBox="1"/>
          <p:nvPr/>
        </p:nvSpPr>
        <p:spPr>
          <a:xfrm>
            <a:off x="6505257" y="12552401"/>
            <a:ext cx="113734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https://google.github.io/mediapipe/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245" y="776865"/>
            <a:ext cx="16194998" cy="687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0707" y="3768847"/>
            <a:ext cx="11575114" cy="856127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MediaPipe → Solutions → Hands…"/>
          <p:cNvSpPr txBox="1"/>
          <p:nvPr/>
        </p:nvSpPr>
        <p:spPr>
          <a:xfrm>
            <a:off x="186327" y="9118139"/>
            <a:ext cx="12474830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/>
            </a:pPr>
            <a:r>
              <a:t>MediaPipe → Solutions → Hands</a:t>
            </a:r>
          </a:p>
          <a:p>
            <a:pPr>
              <a:defRPr sz="6000"/>
            </a:pPr>
            <a:r>
              <a:t>→ Web demo （画面一番下）</a:t>
            </a:r>
          </a:p>
        </p:txBody>
      </p:sp>
      <p:sp>
        <p:nvSpPr>
          <p:cNvPr id="549" name="https://google.github.io/mediapipe/"/>
          <p:cNvSpPr txBox="1"/>
          <p:nvPr/>
        </p:nvSpPr>
        <p:spPr>
          <a:xfrm>
            <a:off x="6552038" y="12627313"/>
            <a:ext cx="113734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https://google.github.io/mediapipe/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これがコンピューター！…"/>
          <p:cNvSpPr txBox="1"/>
          <p:nvPr>
            <p:ph type="title"/>
          </p:nvPr>
        </p:nvSpPr>
        <p:spPr>
          <a:xfrm>
            <a:off x="7987660" y="10508303"/>
            <a:ext cx="8879616" cy="2185866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pic>
        <p:nvPicPr>
          <p:cNvPr id="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2641" y="432924"/>
            <a:ext cx="14940455" cy="907237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矢印"/>
          <p:cNvSpPr/>
          <p:nvPr/>
        </p:nvSpPr>
        <p:spPr>
          <a:xfrm rot="16200000">
            <a:off x="10429342" y="7071975"/>
            <a:ext cx="3539520" cy="226027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100円のコンピューター…"/>
          <p:cNvSpPr txBox="1"/>
          <p:nvPr/>
        </p:nvSpPr>
        <p:spPr>
          <a:xfrm>
            <a:off x="607572" y="82984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 defTabSz="584200">
              <a:defRPr sz="10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1秒間に何回計算できるでしょう？</a:t>
            </a:r>
          </a:p>
        </p:txBody>
      </p:sp>
      <p:sp>
        <p:nvSpPr>
          <p:cNvPr id="556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1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558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9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0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1秒に5000万回"/>
          <p:cNvSpPr txBox="1"/>
          <p:nvPr/>
        </p:nvSpPr>
        <p:spPr>
          <a:xfrm>
            <a:off x="607572" y="8933478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1秒に</a:t>
            </a:r>
            <a:r>
              <a:rPr>
                <a:solidFill>
                  <a:schemeClr val="accent5"/>
                </a:solidFill>
              </a:rPr>
              <a:t>5000万回</a:t>
            </a:r>
          </a:p>
        </p:txBody>
      </p:sp>
      <p:sp>
        <p:nvSpPr>
          <p:cNvPr id="564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9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566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7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8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表"/>
          <p:cNvGraphicFramePr/>
          <p:nvPr/>
        </p:nvGraphicFramePr>
        <p:xfrm>
          <a:off x="288028" y="575270"/>
          <a:ext cx="23807943" cy="126327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761588"/>
                <a:gridCol w="4761588"/>
                <a:gridCol w="4761588"/>
                <a:gridCol w="4761588"/>
                <a:gridCol w="4761588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Mac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富嶽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インターネット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100垓回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10兆台分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2" name="CC BY IchigoJam"/>
          <p:cNvSpPr txBox="1"/>
          <p:nvPr/>
        </p:nvSpPr>
        <p:spPr>
          <a:xfrm>
            <a:off x="1280807" y="4071591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/>
            </a:lvl1pPr>
          </a:lstStyle>
          <a:p>
            <a:pPr/>
            <a:r>
              <a:t>CC BY IchigoJam</a:t>
            </a:r>
          </a:p>
        </p:txBody>
      </p:sp>
      <p:sp>
        <p:nvSpPr>
          <p:cNvPr id="573" name="(C)Apple"/>
          <p:cNvSpPr txBox="1"/>
          <p:nvPr/>
        </p:nvSpPr>
        <p:spPr>
          <a:xfrm>
            <a:off x="6751481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5370" y="691181"/>
            <a:ext cx="2686851" cy="3179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74" y="1698912"/>
            <a:ext cx="3038935" cy="1845349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(C)Apple"/>
          <p:cNvSpPr txBox="1"/>
          <p:nvPr/>
        </p:nvSpPr>
        <p:spPr>
          <a:xfrm>
            <a:off x="11476793" y="4170228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7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93653" y="1382880"/>
            <a:ext cx="4395925" cy="2425086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(C)RIKEN"/>
          <p:cNvSpPr txBox="1"/>
          <p:nvPr/>
        </p:nvSpPr>
        <p:spPr>
          <a:xfrm>
            <a:off x="16254456" y="4170228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57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55895" y="1344681"/>
            <a:ext cx="4456425" cy="2501485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雲"/>
          <p:cNvSpPr/>
          <p:nvPr/>
        </p:nvSpPr>
        <p:spPr>
          <a:xfrm>
            <a:off x="19985897" y="1358647"/>
            <a:ext cx="3977975" cy="2397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FFFFFF"/>
          </a:solidFill>
          <a:ln w="177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8012" y="1267606"/>
            <a:ext cx="19681537" cy="9322834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ともに考え、ともにつくる社会"/>
          <p:cNvSpPr txBox="1"/>
          <p:nvPr/>
        </p:nvSpPr>
        <p:spPr>
          <a:xfrm>
            <a:off x="7728693" y="11180994"/>
            <a:ext cx="90201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ともに考え、ともにつくる社会</a:t>
            </a:r>
          </a:p>
        </p:txBody>
      </p:sp>
      <p:sp>
        <p:nvSpPr>
          <p:cNvPr id="317" name="https://www.code4japan.org/"/>
          <p:cNvSpPr txBox="1"/>
          <p:nvPr/>
        </p:nvSpPr>
        <p:spPr>
          <a:xfrm>
            <a:off x="7506970" y="12141789"/>
            <a:ext cx="93700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https://www.code4japan.org/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823" y="750572"/>
            <a:ext cx="12904354" cy="711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クラウド（レンタルコンピューター）…"/>
          <p:cNvSpPr txBox="1"/>
          <p:nvPr/>
        </p:nvSpPr>
        <p:spPr>
          <a:xfrm>
            <a:off x="607572" y="8821739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クラウド（レンタル</a:t>
            </a:r>
            <a:r>
              <a:rPr>
                <a:solidFill>
                  <a:schemeClr val="accent5"/>
                </a:solidFill>
              </a:rPr>
              <a:t>コンピューター</a:t>
            </a:r>
            <a:r>
              <a:t>）</a:t>
            </a:r>
          </a:p>
          <a:p>
            <a:pPr defTabSz="584200">
              <a:defRPr sz="10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1時間いくらから借りられるでしょう？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823" y="750572"/>
            <a:ext cx="12904354" cy="7118902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1時間 0.5円"/>
          <p:cNvSpPr txBox="1"/>
          <p:nvPr/>
        </p:nvSpPr>
        <p:spPr>
          <a:xfrm>
            <a:off x="607572" y="8968231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5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1時間 </a:t>
            </a:r>
            <a:r>
              <a:rPr>
                <a:solidFill>
                  <a:schemeClr val="accent5"/>
                </a:solidFill>
              </a:rPr>
              <a:t>0.5円</a:t>
            </a:r>
          </a:p>
        </p:txBody>
      </p:sp>
      <p:sp>
        <p:nvSpPr>
          <p:cNvPr id="587" name="1GHz RAM512MB クラスの場合（富岳レンタルはもっと高いよ）"/>
          <p:cNvSpPr txBox="1"/>
          <p:nvPr/>
        </p:nvSpPr>
        <p:spPr>
          <a:xfrm>
            <a:off x="2515552" y="12073587"/>
            <a:ext cx="193528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1GHz RAM512MB クラスの場合（富岳レンタルはもっと高いよ）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そもそも、データとは何か？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</a:lstStyle>
          <a:p>
            <a:pPr/>
            <a:r>
              <a:t>そもそも、データとは何か？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3580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50000"/>
            </a:lvl1pPr>
          </a:lstStyle>
          <a:p>
            <a:pPr/>
            <a:r>
              <a:t>3580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私が2012年から作ったアプリの数"/>
          <p:cNvSpPr txBox="1"/>
          <p:nvPr/>
        </p:nvSpPr>
        <p:spPr>
          <a:xfrm>
            <a:off x="2531466" y="1619323"/>
            <a:ext cx="19490830" cy="992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私が2012年から作ったアプリの数</a:t>
            </a:r>
          </a:p>
        </p:txBody>
      </p:sp>
      <p:sp>
        <p:nvSpPr>
          <p:cNvPr id="594" name="3580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50000"/>
            </a:lvl1pPr>
          </a:lstStyle>
          <a:p>
            <a:pPr/>
            <a:r>
              <a:t>3580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データ＝数＋意味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データ＝数＋意味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データ＝デジタル＋意味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データ＝デジタル＋意味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データが足りない？…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/>
          <a:p>
            <a:pPr>
              <a:defRPr sz="15000"/>
            </a:pPr>
            <a:r>
              <a:t>データが足りない？</a:t>
            </a:r>
          </a:p>
          <a:p>
            <a:pPr>
              <a:defRPr sz="15000"/>
            </a:pPr>
            <a:r>
              <a:t>→ 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2" y="588369"/>
            <a:ext cx="11296579" cy="10009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6513"/>
          <a:stretch>
            <a:fillRect/>
          </a:stretch>
        </p:blipFill>
        <p:spPr>
          <a:xfrm>
            <a:off x="11799545" y="481509"/>
            <a:ext cx="12297423" cy="12820088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バス x IchigoJam  で IoT…"/>
          <p:cNvSpPr txBox="1"/>
          <p:nvPr/>
        </p:nvSpPr>
        <p:spPr>
          <a:xfrm>
            <a:off x="412114" y="11164359"/>
            <a:ext cx="123952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バス x IchigoJam  で IoT</a:t>
            </a:r>
          </a:p>
          <a:p>
            <a:pPr/>
            <a:r>
              <a:t>位置オープンデータ→Googleマップ連携等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ネットワークとセキュリティ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ネットワークとセキュリティ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39" y="514239"/>
            <a:ext cx="14157639" cy="9184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73544" t="77157" r="3433" b="0"/>
          <a:stretch>
            <a:fillRect/>
          </a:stretch>
        </p:blipFill>
        <p:spPr>
          <a:xfrm>
            <a:off x="13049087" y="5840699"/>
            <a:ext cx="10659824" cy="68613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1" name="線"/>
          <p:cNvSpPr/>
          <p:nvPr/>
        </p:nvSpPr>
        <p:spPr>
          <a:xfrm flipV="1">
            <a:off x="10734616" y="5872101"/>
            <a:ext cx="2332155" cy="23321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22" name="線"/>
          <p:cNvSpPr/>
          <p:nvPr/>
        </p:nvSpPr>
        <p:spPr>
          <a:xfrm>
            <a:off x="10747316" y="9569595"/>
            <a:ext cx="2332155" cy="31726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23" name="307人による共同開発！"/>
          <p:cNvSpPr txBox="1"/>
          <p:nvPr/>
        </p:nvSpPr>
        <p:spPr>
          <a:xfrm>
            <a:off x="15169050" y="2925514"/>
            <a:ext cx="8492618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/>
            </a:lvl1pPr>
          </a:lstStyle>
          <a:p>
            <a:pPr/>
            <a:r>
              <a:t>307人による共同開発！</a:t>
            </a:r>
          </a:p>
        </p:txBody>
      </p:sp>
      <p:sp>
        <p:nvSpPr>
          <p:cNvPr id="324" name="東京都対コロナの特別広報チームを…"/>
          <p:cNvSpPr txBox="1"/>
          <p:nvPr/>
        </p:nvSpPr>
        <p:spPr>
          <a:xfrm>
            <a:off x="486652" y="10523893"/>
            <a:ext cx="11674984" cy="217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t>東京都対コロナの特別広報チームを</a:t>
            </a:r>
          </a:p>
          <a:p>
            <a:pPr>
              <a:defRPr sz="4000"/>
            </a:pPr>
            <a:r>
              <a:t>宮坂学副知事（元ヤフーCEO）が組織</a:t>
            </a:r>
          </a:p>
          <a:p>
            <a:pPr>
              <a:defRPr sz="4000"/>
            </a:pPr>
            <a:r>
              <a:t>Code for Japan（代表、関治之さん）へ開発委託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線"/>
          <p:cNvSpPr/>
          <p:nvPr/>
        </p:nvSpPr>
        <p:spPr>
          <a:xfrm flipV="1">
            <a:off x="6250264" y="5356835"/>
            <a:ext cx="5153922" cy="38922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09" name="線"/>
          <p:cNvSpPr/>
          <p:nvPr/>
        </p:nvSpPr>
        <p:spPr>
          <a:xfrm>
            <a:off x="14571865" y="5855259"/>
            <a:ext cx="4236109" cy="322835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10" name="線"/>
          <p:cNvSpPr/>
          <p:nvPr/>
        </p:nvSpPr>
        <p:spPr>
          <a:xfrm>
            <a:off x="6349366" y="9222556"/>
            <a:ext cx="13069323" cy="262509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11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2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3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4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5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6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7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8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9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0" name="理想のインターネット「すべての端末が対等につながる」"/>
          <p:cNvSpPr txBox="1"/>
          <p:nvPr/>
        </p:nvSpPr>
        <p:spPr>
          <a:xfrm>
            <a:off x="366482" y="465450"/>
            <a:ext cx="198501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理想のインターネット「すべての端末が対等につながる」</a:t>
            </a:r>
          </a:p>
        </p:txBody>
      </p:sp>
      <p:sp>
        <p:nvSpPr>
          <p:cNvPr id="621" name="線"/>
          <p:cNvSpPr/>
          <p:nvPr/>
        </p:nvSpPr>
        <p:spPr>
          <a:xfrm flipV="1">
            <a:off x="3569060" y="4732390"/>
            <a:ext cx="8154707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2" name="線"/>
          <p:cNvSpPr/>
          <p:nvPr/>
        </p:nvSpPr>
        <p:spPr>
          <a:xfrm flipV="1">
            <a:off x="4101854" y="7231755"/>
            <a:ext cx="8154706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3" name="線"/>
          <p:cNvSpPr/>
          <p:nvPr/>
        </p:nvSpPr>
        <p:spPr>
          <a:xfrm>
            <a:off x="3781567" y="8983273"/>
            <a:ext cx="2249288" cy="37629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4" name="線"/>
          <p:cNvSpPr/>
          <p:nvPr/>
        </p:nvSpPr>
        <p:spPr>
          <a:xfrm>
            <a:off x="3960893" y="8983273"/>
            <a:ext cx="290203" cy="215231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5" name="線"/>
          <p:cNvSpPr/>
          <p:nvPr/>
        </p:nvSpPr>
        <p:spPr>
          <a:xfrm>
            <a:off x="12201429" y="7435836"/>
            <a:ext cx="692977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6" name="線"/>
          <p:cNvSpPr/>
          <p:nvPr/>
        </p:nvSpPr>
        <p:spPr>
          <a:xfrm>
            <a:off x="11834392" y="5002668"/>
            <a:ext cx="2529160" cy="50938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7" name="線"/>
          <p:cNvSpPr/>
          <p:nvPr/>
        </p:nvSpPr>
        <p:spPr>
          <a:xfrm>
            <a:off x="12484653" y="7562836"/>
            <a:ext cx="926084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8" name="線"/>
          <p:cNvSpPr/>
          <p:nvPr/>
        </p:nvSpPr>
        <p:spPr>
          <a:xfrm>
            <a:off x="11961392" y="5129668"/>
            <a:ext cx="461216" cy="22853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29" name="線"/>
          <p:cNvSpPr/>
          <p:nvPr/>
        </p:nvSpPr>
        <p:spPr>
          <a:xfrm>
            <a:off x="12088392" y="5256669"/>
            <a:ext cx="7468297" cy="655513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0" name="線"/>
          <p:cNvSpPr/>
          <p:nvPr/>
        </p:nvSpPr>
        <p:spPr>
          <a:xfrm>
            <a:off x="4700311" y="11303390"/>
            <a:ext cx="14983378" cy="63541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1" name="線"/>
          <p:cNvSpPr/>
          <p:nvPr/>
        </p:nvSpPr>
        <p:spPr>
          <a:xfrm>
            <a:off x="19236619" y="9004399"/>
            <a:ext cx="574068" cy="306141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2" name="線"/>
          <p:cNvSpPr/>
          <p:nvPr/>
        </p:nvSpPr>
        <p:spPr>
          <a:xfrm flipH="1">
            <a:off x="19937687" y="9560126"/>
            <a:ext cx="1771720" cy="26326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線"/>
          <p:cNvSpPr/>
          <p:nvPr/>
        </p:nvSpPr>
        <p:spPr>
          <a:xfrm flipV="1">
            <a:off x="6250264" y="5356835"/>
            <a:ext cx="5153922" cy="38922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5" name="線"/>
          <p:cNvSpPr/>
          <p:nvPr/>
        </p:nvSpPr>
        <p:spPr>
          <a:xfrm>
            <a:off x="14571865" y="5855259"/>
            <a:ext cx="4236109" cy="322835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6" name="線"/>
          <p:cNvSpPr/>
          <p:nvPr/>
        </p:nvSpPr>
        <p:spPr>
          <a:xfrm>
            <a:off x="6349366" y="9222556"/>
            <a:ext cx="13069323" cy="262509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37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8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39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0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1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2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3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4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5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46" name="IPv4のインターネット「すべての端末が対等につながる」"/>
          <p:cNvSpPr txBox="1"/>
          <p:nvPr/>
        </p:nvSpPr>
        <p:spPr>
          <a:xfrm>
            <a:off x="366482" y="465450"/>
            <a:ext cx="1993849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IPv4のインターネット「すべての端末が対等につながる」</a:t>
            </a:r>
          </a:p>
        </p:txBody>
      </p:sp>
      <p:sp>
        <p:nvSpPr>
          <p:cNvPr id="647" name="線"/>
          <p:cNvSpPr/>
          <p:nvPr/>
        </p:nvSpPr>
        <p:spPr>
          <a:xfrm flipV="1">
            <a:off x="3569060" y="4732390"/>
            <a:ext cx="8154707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48" name="線"/>
          <p:cNvSpPr/>
          <p:nvPr/>
        </p:nvSpPr>
        <p:spPr>
          <a:xfrm flipV="1">
            <a:off x="4101854" y="7231755"/>
            <a:ext cx="8154706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49" name="線"/>
          <p:cNvSpPr/>
          <p:nvPr/>
        </p:nvSpPr>
        <p:spPr>
          <a:xfrm>
            <a:off x="3781567" y="8983273"/>
            <a:ext cx="2249288" cy="37629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0" name="線"/>
          <p:cNvSpPr/>
          <p:nvPr/>
        </p:nvSpPr>
        <p:spPr>
          <a:xfrm>
            <a:off x="3960893" y="8983273"/>
            <a:ext cx="290203" cy="215231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1" name="線"/>
          <p:cNvSpPr/>
          <p:nvPr/>
        </p:nvSpPr>
        <p:spPr>
          <a:xfrm>
            <a:off x="12201429" y="7435836"/>
            <a:ext cx="692977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2" name="線"/>
          <p:cNvSpPr/>
          <p:nvPr/>
        </p:nvSpPr>
        <p:spPr>
          <a:xfrm>
            <a:off x="11834392" y="5002668"/>
            <a:ext cx="2529160" cy="50938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3" name="線"/>
          <p:cNvSpPr/>
          <p:nvPr/>
        </p:nvSpPr>
        <p:spPr>
          <a:xfrm>
            <a:off x="12484653" y="7562836"/>
            <a:ext cx="926084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4" name="線"/>
          <p:cNvSpPr/>
          <p:nvPr/>
        </p:nvSpPr>
        <p:spPr>
          <a:xfrm>
            <a:off x="11961392" y="5129668"/>
            <a:ext cx="461216" cy="22853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5" name="線"/>
          <p:cNvSpPr/>
          <p:nvPr/>
        </p:nvSpPr>
        <p:spPr>
          <a:xfrm>
            <a:off x="12088392" y="5256669"/>
            <a:ext cx="7468297" cy="655513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6" name="線"/>
          <p:cNvSpPr/>
          <p:nvPr/>
        </p:nvSpPr>
        <p:spPr>
          <a:xfrm>
            <a:off x="4700311" y="11303390"/>
            <a:ext cx="14983378" cy="63541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7" name="線"/>
          <p:cNvSpPr/>
          <p:nvPr/>
        </p:nvSpPr>
        <p:spPr>
          <a:xfrm>
            <a:off x="19236619" y="9004399"/>
            <a:ext cx="574068" cy="306141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8" name="線"/>
          <p:cNvSpPr/>
          <p:nvPr/>
        </p:nvSpPr>
        <p:spPr>
          <a:xfrm flipH="1">
            <a:off x="19937687" y="9560126"/>
            <a:ext cx="1771720" cy="26326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59" name="IPアドレス→100.100.100.1"/>
          <p:cNvSpPr txBox="1"/>
          <p:nvPr/>
        </p:nvSpPr>
        <p:spPr>
          <a:xfrm>
            <a:off x="4150998" y="3200910"/>
            <a:ext cx="1012774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IPアドレス→100.100.100.1</a:t>
            </a:r>
          </a:p>
        </p:txBody>
      </p:sp>
      <p:sp>
        <p:nvSpPr>
          <p:cNvPr id="660" name="100.100.100.2"/>
          <p:cNvSpPr txBox="1"/>
          <p:nvPr/>
        </p:nvSpPr>
        <p:spPr>
          <a:xfrm>
            <a:off x="14998343" y="4237225"/>
            <a:ext cx="56692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100.100.100.2</a:t>
            </a:r>
          </a:p>
        </p:txBody>
      </p:sp>
      <p:sp>
        <p:nvSpPr>
          <p:cNvPr id="661" name="100.100.100.3"/>
          <p:cNvSpPr txBox="1"/>
          <p:nvPr/>
        </p:nvSpPr>
        <p:spPr>
          <a:xfrm>
            <a:off x="17988906" y="7283605"/>
            <a:ext cx="56692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100.100.100.3</a:t>
            </a:r>
          </a:p>
        </p:txBody>
      </p:sp>
      <p:sp>
        <p:nvSpPr>
          <p:cNvPr id="662" name="100.100.100.4"/>
          <p:cNvSpPr txBox="1"/>
          <p:nvPr/>
        </p:nvSpPr>
        <p:spPr>
          <a:xfrm>
            <a:off x="17302308" y="12749966"/>
            <a:ext cx="56723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線"/>
          <p:cNvSpPr/>
          <p:nvPr/>
        </p:nvSpPr>
        <p:spPr>
          <a:xfrm flipV="1">
            <a:off x="6250264" y="5356835"/>
            <a:ext cx="5153922" cy="38922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65" name="線"/>
          <p:cNvSpPr/>
          <p:nvPr/>
        </p:nvSpPr>
        <p:spPr>
          <a:xfrm>
            <a:off x="14571865" y="5855259"/>
            <a:ext cx="4236109" cy="322835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66" name="線"/>
          <p:cNvSpPr/>
          <p:nvPr/>
        </p:nvSpPr>
        <p:spPr>
          <a:xfrm>
            <a:off x="6349366" y="9222556"/>
            <a:ext cx="13069323" cy="262509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67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8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9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0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1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2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3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4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5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76" name="IPv4のインターネット「すべての端末が対等につながる」"/>
          <p:cNvSpPr txBox="1"/>
          <p:nvPr/>
        </p:nvSpPr>
        <p:spPr>
          <a:xfrm>
            <a:off x="366482" y="465450"/>
            <a:ext cx="1993849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IPv4のインターネット「すべての端末が対等につながる」</a:t>
            </a:r>
          </a:p>
        </p:txBody>
      </p:sp>
      <p:sp>
        <p:nvSpPr>
          <p:cNvPr id="677" name="線"/>
          <p:cNvSpPr/>
          <p:nvPr/>
        </p:nvSpPr>
        <p:spPr>
          <a:xfrm flipV="1">
            <a:off x="3569060" y="4732390"/>
            <a:ext cx="8154707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78" name="線"/>
          <p:cNvSpPr/>
          <p:nvPr/>
        </p:nvSpPr>
        <p:spPr>
          <a:xfrm flipV="1">
            <a:off x="4101854" y="7231755"/>
            <a:ext cx="8154706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79" name="線"/>
          <p:cNvSpPr/>
          <p:nvPr/>
        </p:nvSpPr>
        <p:spPr>
          <a:xfrm>
            <a:off x="3781567" y="8983273"/>
            <a:ext cx="2249288" cy="37629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0" name="線"/>
          <p:cNvSpPr/>
          <p:nvPr/>
        </p:nvSpPr>
        <p:spPr>
          <a:xfrm>
            <a:off x="3960893" y="8983273"/>
            <a:ext cx="290203" cy="215231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1" name="線"/>
          <p:cNvSpPr/>
          <p:nvPr/>
        </p:nvSpPr>
        <p:spPr>
          <a:xfrm>
            <a:off x="12201429" y="7435836"/>
            <a:ext cx="692977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2" name="線"/>
          <p:cNvSpPr/>
          <p:nvPr/>
        </p:nvSpPr>
        <p:spPr>
          <a:xfrm>
            <a:off x="11834392" y="5002668"/>
            <a:ext cx="2529160" cy="50938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3" name="線"/>
          <p:cNvSpPr/>
          <p:nvPr/>
        </p:nvSpPr>
        <p:spPr>
          <a:xfrm>
            <a:off x="12484653" y="7562836"/>
            <a:ext cx="926084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4" name="線"/>
          <p:cNvSpPr/>
          <p:nvPr/>
        </p:nvSpPr>
        <p:spPr>
          <a:xfrm>
            <a:off x="11961392" y="5129668"/>
            <a:ext cx="461216" cy="22853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5" name="線"/>
          <p:cNvSpPr/>
          <p:nvPr/>
        </p:nvSpPr>
        <p:spPr>
          <a:xfrm>
            <a:off x="12088392" y="5256669"/>
            <a:ext cx="7468297" cy="655513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6" name="線"/>
          <p:cNvSpPr/>
          <p:nvPr/>
        </p:nvSpPr>
        <p:spPr>
          <a:xfrm>
            <a:off x="4700311" y="11303390"/>
            <a:ext cx="14983378" cy="63541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7" name="線"/>
          <p:cNvSpPr/>
          <p:nvPr/>
        </p:nvSpPr>
        <p:spPr>
          <a:xfrm>
            <a:off x="19236619" y="9004399"/>
            <a:ext cx="574068" cy="306141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8" name="線"/>
          <p:cNvSpPr/>
          <p:nvPr/>
        </p:nvSpPr>
        <p:spPr>
          <a:xfrm flipH="1">
            <a:off x="19937687" y="9560126"/>
            <a:ext cx="1771720" cy="26326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89" name="2つの問題…"/>
          <p:cNvSpPr txBox="1"/>
          <p:nvPr/>
        </p:nvSpPr>
        <p:spPr>
          <a:xfrm>
            <a:off x="990581" y="1997152"/>
            <a:ext cx="16528543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6000"/>
            </a:pPr>
            <a:r>
              <a:t>2つの問題</a:t>
            </a:r>
          </a:p>
          <a:p>
            <a:pPr algn="l" defTabSz="2438338">
              <a:defRPr sz="6000"/>
            </a:pPr>
            <a:r>
              <a:t>　</a:t>
            </a:r>
            <a:r>
              <a:rPr>
                <a:solidFill>
                  <a:srgbClr val="EE220C"/>
                </a:solidFill>
              </a:rPr>
              <a:t>IPアドレスが足りない（IPv4 32bit 43億コ）</a:t>
            </a:r>
          </a:p>
          <a:p>
            <a:pPr algn="l" defTabSz="2438338">
              <a:defRPr sz="6000"/>
            </a:pPr>
            <a:r>
              <a:t>　なりすまし可能</a:t>
            </a:r>
          </a:p>
        </p:txBody>
      </p:sp>
      <p:sp>
        <p:nvSpPr>
          <p:cNvPr id="690" name="100.100.100.254"/>
          <p:cNvSpPr txBox="1"/>
          <p:nvPr/>
        </p:nvSpPr>
        <p:spPr>
          <a:xfrm>
            <a:off x="1569413" y="12386504"/>
            <a:ext cx="667359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100.100.100.254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線"/>
          <p:cNvSpPr/>
          <p:nvPr/>
        </p:nvSpPr>
        <p:spPr>
          <a:xfrm flipV="1">
            <a:off x="6250264" y="5356835"/>
            <a:ext cx="5153922" cy="38922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93" name="線"/>
          <p:cNvSpPr/>
          <p:nvPr/>
        </p:nvSpPr>
        <p:spPr>
          <a:xfrm>
            <a:off x="14571865" y="5855259"/>
            <a:ext cx="4236109" cy="322835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94" name="線"/>
          <p:cNvSpPr/>
          <p:nvPr/>
        </p:nvSpPr>
        <p:spPr>
          <a:xfrm>
            <a:off x="6349366" y="9222556"/>
            <a:ext cx="13069323" cy="262509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695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6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7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8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99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0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1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2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03" name="IPv4のインターネット「すべての端末が対等につながる」"/>
          <p:cNvSpPr txBox="1"/>
          <p:nvPr/>
        </p:nvSpPr>
        <p:spPr>
          <a:xfrm>
            <a:off x="366482" y="465450"/>
            <a:ext cx="1993849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IPv4のインターネット「すべての端末が対等につながる」</a:t>
            </a:r>
          </a:p>
        </p:txBody>
      </p:sp>
      <p:sp>
        <p:nvSpPr>
          <p:cNvPr id="704" name="線"/>
          <p:cNvSpPr/>
          <p:nvPr/>
        </p:nvSpPr>
        <p:spPr>
          <a:xfrm flipV="1">
            <a:off x="3569060" y="4732390"/>
            <a:ext cx="8154707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05" name="線"/>
          <p:cNvSpPr/>
          <p:nvPr/>
        </p:nvSpPr>
        <p:spPr>
          <a:xfrm flipV="1">
            <a:off x="4101854" y="7231755"/>
            <a:ext cx="8154706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06" name="線"/>
          <p:cNvSpPr/>
          <p:nvPr/>
        </p:nvSpPr>
        <p:spPr>
          <a:xfrm>
            <a:off x="3781567" y="8983273"/>
            <a:ext cx="2249288" cy="37629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07" name="線"/>
          <p:cNvSpPr/>
          <p:nvPr/>
        </p:nvSpPr>
        <p:spPr>
          <a:xfrm>
            <a:off x="3960893" y="8983273"/>
            <a:ext cx="290203" cy="215231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08" name="線"/>
          <p:cNvSpPr/>
          <p:nvPr/>
        </p:nvSpPr>
        <p:spPr>
          <a:xfrm>
            <a:off x="12201429" y="7435836"/>
            <a:ext cx="692977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09" name="線"/>
          <p:cNvSpPr/>
          <p:nvPr/>
        </p:nvSpPr>
        <p:spPr>
          <a:xfrm>
            <a:off x="11834392" y="5002668"/>
            <a:ext cx="2529160" cy="50938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0" name="線"/>
          <p:cNvSpPr/>
          <p:nvPr/>
        </p:nvSpPr>
        <p:spPr>
          <a:xfrm>
            <a:off x="12484653" y="7562836"/>
            <a:ext cx="926084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1" name="線"/>
          <p:cNvSpPr/>
          <p:nvPr/>
        </p:nvSpPr>
        <p:spPr>
          <a:xfrm>
            <a:off x="11961392" y="5129668"/>
            <a:ext cx="461216" cy="22853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2" name="線"/>
          <p:cNvSpPr/>
          <p:nvPr/>
        </p:nvSpPr>
        <p:spPr>
          <a:xfrm>
            <a:off x="12088392" y="5256669"/>
            <a:ext cx="7468297" cy="655513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3" name="線"/>
          <p:cNvSpPr/>
          <p:nvPr/>
        </p:nvSpPr>
        <p:spPr>
          <a:xfrm>
            <a:off x="4700311" y="11303390"/>
            <a:ext cx="14983378" cy="63541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4" name="線"/>
          <p:cNvSpPr/>
          <p:nvPr/>
        </p:nvSpPr>
        <p:spPr>
          <a:xfrm>
            <a:off x="19236619" y="9004399"/>
            <a:ext cx="574068" cy="306141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5" name="線"/>
          <p:cNvSpPr/>
          <p:nvPr/>
        </p:nvSpPr>
        <p:spPr>
          <a:xfrm flipH="1">
            <a:off x="19937687" y="9560126"/>
            <a:ext cx="1771720" cy="26326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16" name="2つの問題…"/>
          <p:cNvSpPr txBox="1"/>
          <p:nvPr/>
        </p:nvSpPr>
        <p:spPr>
          <a:xfrm>
            <a:off x="990581" y="1997152"/>
            <a:ext cx="16528543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6000"/>
            </a:pPr>
            <a:r>
              <a:t>2つの問題</a:t>
            </a:r>
          </a:p>
          <a:p>
            <a:pPr algn="l" defTabSz="2438338">
              <a:defRPr sz="6000"/>
            </a:pPr>
            <a:r>
              <a:t>　IPアドレスが足りない（IPv4 32bit 43億コ）</a:t>
            </a:r>
          </a:p>
          <a:p>
            <a:pPr algn="l" defTabSz="2438338">
              <a:defRPr sz="6000"/>
            </a:pPr>
            <a:r>
              <a:t>　</a:t>
            </a:r>
            <a:r>
              <a:rPr>
                <a:solidFill>
                  <a:srgbClr val="EE220C"/>
                </a:solidFill>
              </a:rPr>
              <a:t>なりすまし可能</a:t>
            </a:r>
          </a:p>
        </p:txBody>
      </p:sp>
      <p:sp>
        <p:nvSpPr>
          <p:cNvPr id="717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EE22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EE220C"/>
                </a:solidFill>
              </a:defRPr>
            </a:pPr>
          </a:p>
        </p:txBody>
      </p:sp>
      <p:sp>
        <p:nvSpPr>
          <p:cNvPr id="718" name="市役所や銀行と思ってつないだ先が…"/>
          <p:cNvSpPr txBox="1"/>
          <p:nvPr/>
        </p:nvSpPr>
        <p:spPr>
          <a:xfrm>
            <a:off x="15708875" y="4626830"/>
            <a:ext cx="822706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市役所や銀行と思ってつないだ先が</a:t>
            </a:r>
          </a:p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いつの間にか偽物になっていたなど</a:t>
            </a:r>
          </a:p>
          <a:p>
            <a:pPr defTabSz="2438338">
              <a:defRPr sz="4000">
                <a:solidFill>
                  <a:srgbClr val="EE220C"/>
                </a:solidFill>
              </a:defRPr>
            </a:pPr>
            <a:r>
              <a:t>セキュリティがない性善説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線"/>
          <p:cNvSpPr/>
          <p:nvPr/>
        </p:nvSpPr>
        <p:spPr>
          <a:xfrm flipV="1">
            <a:off x="12534048" y="8592091"/>
            <a:ext cx="1" cy="19042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21" name="線"/>
          <p:cNvSpPr/>
          <p:nvPr/>
        </p:nvSpPr>
        <p:spPr>
          <a:xfrm>
            <a:off x="7489847" y="10356718"/>
            <a:ext cx="1168526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22" name="円形"/>
          <p:cNvSpPr/>
          <p:nvPr/>
        </p:nvSpPr>
        <p:spPr>
          <a:xfrm>
            <a:off x="1510035" y="6374759"/>
            <a:ext cx="6792352" cy="6792352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3" name="円形"/>
          <p:cNvSpPr/>
          <p:nvPr/>
        </p:nvSpPr>
        <p:spPr>
          <a:xfrm>
            <a:off x="9487851" y="2114350"/>
            <a:ext cx="6792352" cy="6792351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4" name="円形"/>
          <p:cNvSpPr/>
          <p:nvPr/>
        </p:nvSpPr>
        <p:spPr>
          <a:xfrm>
            <a:off x="17098807" y="6726589"/>
            <a:ext cx="6792351" cy="6792351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5" name="LAN"/>
          <p:cNvSpPr txBox="1"/>
          <p:nvPr/>
        </p:nvSpPr>
        <p:spPr>
          <a:xfrm>
            <a:off x="12286873" y="2762307"/>
            <a:ext cx="11943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26" name="LAN"/>
          <p:cNvSpPr txBox="1"/>
          <p:nvPr/>
        </p:nvSpPr>
        <p:spPr>
          <a:xfrm>
            <a:off x="4309056" y="6998145"/>
            <a:ext cx="11943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27" name="LAN"/>
          <p:cNvSpPr txBox="1"/>
          <p:nvPr/>
        </p:nvSpPr>
        <p:spPr>
          <a:xfrm>
            <a:off x="19897829" y="7164634"/>
            <a:ext cx="11943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28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29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0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1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2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3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4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5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36" name="線"/>
          <p:cNvSpPr/>
          <p:nvPr/>
        </p:nvSpPr>
        <p:spPr>
          <a:xfrm>
            <a:off x="3843584" y="8723826"/>
            <a:ext cx="2125253" cy="58262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37" name="線"/>
          <p:cNvSpPr/>
          <p:nvPr/>
        </p:nvSpPr>
        <p:spPr>
          <a:xfrm flipV="1">
            <a:off x="4249302" y="9433451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38" name="線"/>
          <p:cNvSpPr/>
          <p:nvPr/>
        </p:nvSpPr>
        <p:spPr>
          <a:xfrm>
            <a:off x="3970584" y="8850827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39" name="線"/>
          <p:cNvSpPr/>
          <p:nvPr/>
        </p:nvSpPr>
        <p:spPr>
          <a:xfrm>
            <a:off x="11746656" y="4687080"/>
            <a:ext cx="2125253" cy="58262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0" name="線"/>
          <p:cNvSpPr/>
          <p:nvPr/>
        </p:nvSpPr>
        <p:spPr>
          <a:xfrm flipV="1">
            <a:off x="12152374" y="5396704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1" name="線"/>
          <p:cNvSpPr/>
          <p:nvPr/>
        </p:nvSpPr>
        <p:spPr>
          <a:xfrm>
            <a:off x="11873655" y="4814080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2" name="線"/>
          <p:cNvSpPr/>
          <p:nvPr/>
        </p:nvSpPr>
        <p:spPr>
          <a:xfrm>
            <a:off x="19200861" y="9265620"/>
            <a:ext cx="2125253" cy="58262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3" name="線"/>
          <p:cNvSpPr/>
          <p:nvPr/>
        </p:nvSpPr>
        <p:spPr>
          <a:xfrm flipV="1">
            <a:off x="19606578" y="9975245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4" name="線"/>
          <p:cNvSpPr/>
          <p:nvPr/>
        </p:nvSpPr>
        <p:spPr>
          <a:xfrm>
            <a:off x="19327861" y="9392621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45" name="円形"/>
          <p:cNvSpPr/>
          <p:nvPr/>
        </p:nvSpPr>
        <p:spPr>
          <a:xfrm>
            <a:off x="16786854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6" name="円形"/>
          <p:cNvSpPr/>
          <p:nvPr/>
        </p:nvSpPr>
        <p:spPr>
          <a:xfrm>
            <a:off x="7939914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7" name="円形"/>
          <p:cNvSpPr/>
          <p:nvPr/>
        </p:nvSpPr>
        <p:spPr>
          <a:xfrm>
            <a:off x="12116452" y="8513881"/>
            <a:ext cx="723117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8" name="円形"/>
          <p:cNvSpPr/>
          <p:nvPr/>
        </p:nvSpPr>
        <p:spPr>
          <a:xfrm>
            <a:off x="12172491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49" name="線"/>
          <p:cNvSpPr/>
          <p:nvPr/>
        </p:nvSpPr>
        <p:spPr>
          <a:xfrm flipV="1">
            <a:off x="12539054" y="5498304"/>
            <a:ext cx="1586855" cy="35584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50" name="線"/>
          <p:cNvSpPr/>
          <p:nvPr/>
        </p:nvSpPr>
        <p:spPr>
          <a:xfrm>
            <a:off x="6287463" y="9523907"/>
            <a:ext cx="1976233" cy="76825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51" name="線"/>
          <p:cNvSpPr/>
          <p:nvPr/>
        </p:nvSpPr>
        <p:spPr>
          <a:xfrm>
            <a:off x="17272146" y="10331232"/>
            <a:ext cx="2585558" cy="148477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52" name="ローカル(LAN)に閉じてアドレス節約…"/>
          <p:cNvSpPr txBox="1"/>
          <p:nvPr/>
        </p:nvSpPr>
        <p:spPr>
          <a:xfrm>
            <a:off x="884342" y="2317112"/>
            <a:ext cx="862228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4000"/>
            </a:pPr>
            <a:r>
              <a:t>ローカル(LAN)に閉じてアドレス節約</a:t>
            </a:r>
          </a:p>
          <a:p>
            <a:pPr algn="l" defTabSz="2438338">
              <a:defRPr sz="4000"/>
            </a:pPr>
            <a:r>
              <a:t>→ 対等な接続できず不自由</a:t>
            </a:r>
          </a:p>
          <a:p>
            <a:pPr algn="l" defTabSz="2438338">
              <a:defRPr sz="4000"/>
            </a:pPr>
          </a:p>
          <a:p>
            <a:pPr algn="l" defTabSz="2438338">
              <a:defRPr sz="4000"/>
            </a:pPr>
            <a:r>
              <a:t>なりすまし可能</a:t>
            </a:r>
          </a:p>
          <a:p>
            <a:pPr algn="l" defTabSz="2438338">
              <a:defRPr sz="4000"/>
            </a:pPr>
            <a:r>
              <a:t>→ 未解決</a:t>
            </a:r>
          </a:p>
        </p:txBody>
      </p:sp>
      <p:sp>
        <p:nvSpPr>
          <p:cNvPr id="753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4" name="LANでは動くけど、…"/>
          <p:cNvSpPr txBox="1"/>
          <p:nvPr/>
        </p:nvSpPr>
        <p:spPr>
          <a:xfrm>
            <a:off x="17158337" y="2464400"/>
            <a:ext cx="6210301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4000"/>
            </a:pPr>
            <a:r>
              <a:t>LANでは動くけど、</a:t>
            </a:r>
          </a:p>
          <a:p>
            <a:pPr algn="l" defTabSz="2438338">
              <a:defRPr sz="4000"/>
            </a:pPr>
            <a:r>
              <a:t>インターネットではNG</a:t>
            </a:r>
          </a:p>
          <a:p>
            <a:pPr algn="l" defTabSz="2438338">
              <a:defRPr sz="4000"/>
            </a:pPr>
          </a:p>
          <a:p>
            <a:pPr algn="l" defTabSz="2438338">
              <a:defRPr sz="4000"/>
            </a:pPr>
            <a:r>
              <a:t>テレビ会議に中継が必要</a:t>
            </a:r>
          </a:p>
          <a:p>
            <a:pPr algn="l" defTabSz="2438338">
              <a:defRPr sz="4000"/>
            </a:pPr>
            <a:r>
              <a:t>（余計なコストがかかる）</a:t>
            </a:r>
          </a:p>
        </p:txBody>
      </p:sp>
      <p:sp>
        <p:nvSpPr>
          <p:cNvPr id="755" name="境界型セキュリティ = ひとまずLAN内はトラストする（性善説）"/>
          <p:cNvSpPr txBox="1"/>
          <p:nvPr/>
        </p:nvSpPr>
        <p:spPr>
          <a:xfrm>
            <a:off x="385302" y="558166"/>
            <a:ext cx="2249271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6000"/>
            </a:pPr>
            <a:r>
              <a:t>境界型セキュリティ = ひとまずLAN内は</a:t>
            </a:r>
            <a:r>
              <a:rPr>
                <a:solidFill>
                  <a:srgbClr val="EE220C"/>
                </a:solidFill>
              </a:rPr>
              <a:t>トラスト</a:t>
            </a:r>
            <a:r>
              <a:t>する（性善説）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線"/>
          <p:cNvSpPr/>
          <p:nvPr/>
        </p:nvSpPr>
        <p:spPr>
          <a:xfrm flipV="1">
            <a:off x="12534048" y="8592091"/>
            <a:ext cx="1" cy="19042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58" name="線"/>
          <p:cNvSpPr/>
          <p:nvPr/>
        </p:nvSpPr>
        <p:spPr>
          <a:xfrm>
            <a:off x="7489847" y="10356718"/>
            <a:ext cx="1168526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59" name="円形"/>
          <p:cNvSpPr/>
          <p:nvPr/>
        </p:nvSpPr>
        <p:spPr>
          <a:xfrm>
            <a:off x="1510035" y="6374759"/>
            <a:ext cx="6792352" cy="6792352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0" name="円形"/>
          <p:cNvSpPr/>
          <p:nvPr/>
        </p:nvSpPr>
        <p:spPr>
          <a:xfrm>
            <a:off x="9487851" y="2114350"/>
            <a:ext cx="6792352" cy="6792351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1" name="円形"/>
          <p:cNvSpPr/>
          <p:nvPr/>
        </p:nvSpPr>
        <p:spPr>
          <a:xfrm>
            <a:off x="17098807" y="6726589"/>
            <a:ext cx="6792351" cy="6792351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2" name="LAN"/>
          <p:cNvSpPr txBox="1"/>
          <p:nvPr/>
        </p:nvSpPr>
        <p:spPr>
          <a:xfrm>
            <a:off x="12286873" y="2762307"/>
            <a:ext cx="11943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63" name="LAN"/>
          <p:cNvSpPr txBox="1"/>
          <p:nvPr/>
        </p:nvSpPr>
        <p:spPr>
          <a:xfrm>
            <a:off x="4309056" y="6998145"/>
            <a:ext cx="11943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64" name="LAN"/>
          <p:cNvSpPr txBox="1"/>
          <p:nvPr/>
        </p:nvSpPr>
        <p:spPr>
          <a:xfrm>
            <a:off x="19897829" y="7164634"/>
            <a:ext cx="11943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000">
                <a:solidFill>
                  <a:srgbClr val="5E5E5E"/>
                </a:solidFill>
              </a:defRPr>
            </a:lvl1pPr>
          </a:lstStyle>
          <a:p>
            <a:pPr/>
            <a:r>
              <a:t>LAN</a:t>
            </a:r>
          </a:p>
        </p:txBody>
      </p:sp>
      <p:sp>
        <p:nvSpPr>
          <p:cNvPr id="765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6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7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8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69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0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1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2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3" name="線"/>
          <p:cNvSpPr/>
          <p:nvPr/>
        </p:nvSpPr>
        <p:spPr>
          <a:xfrm>
            <a:off x="3843584" y="8723826"/>
            <a:ext cx="2125253" cy="58262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4" name="線"/>
          <p:cNvSpPr/>
          <p:nvPr/>
        </p:nvSpPr>
        <p:spPr>
          <a:xfrm flipV="1">
            <a:off x="4249302" y="9433451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5" name="線"/>
          <p:cNvSpPr/>
          <p:nvPr/>
        </p:nvSpPr>
        <p:spPr>
          <a:xfrm>
            <a:off x="3970584" y="8850827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6" name="線"/>
          <p:cNvSpPr/>
          <p:nvPr/>
        </p:nvSpPr>
        <p:spPr>
          <a:xfrm>
            <a:off x="11746656" y="4687080"/>
            <a:ext cx="2125253" cy="58262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7" name="線"/>
          <p:cNvSpPr/>
          <p:nvPr/>
        </p:nvSpPr>
        <p:spPr>
          <a:xfrm flipV="1">
            <a:off x="12152374" y="5396704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8" name="線"/>
          <p:cNvSpPr/>
          <p:nvPr/>
        </p:nvSpPr>
        <p:spPr>
          <a:xfrm>
            <a:off x="11873655" y="4814080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79" name="線"/>
          <p:cNvSpPr/>
          <p:nvPr/>
        </p:nvSpPr>
        <p:spPr>
          <a:xfrm>
            <a:off x="19200861" y="9265620"/>
            <a:ext cx="2125253" cy="58262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0" name="線"/>
          <p:cNvSpPr/>
          <p:nvPr/>
        </p:nvSpPr>
        <p:spPr>
          <a:xfrm flipV="1">
            <a:off x="19606578" y="9975245"/>
            <a:ext cx="1846535" cy="184653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1" name="線"/>
          <p:cNvSpPr/>
          <p:nvPr/>
        </p:nvSpPr>
        <p:spPr>
          <a:xfrm>
            <a:off x="19327861" y="9392621"/>
            <a:ext cx="280297" cy="25438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2" name="円形"/>
          <p:cNvSpPr/>
          <p:nvPr/>
        </p:nvSpPr>
        <p:spPr>
          <a:xfrm>
            <a:off x="16786854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83" name="円形"/>
          <p:cNvSpPr/>
          <p:nvPr/>
        </p:nvSpPr>
        <p:spPr>
          <a:xfrm>
            <a:off x="7939914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84" name="円形"/>
          <p:cNvSpPr/>
          <p:nvPr/>
        </p:nvSpPr>
        <p:spPr>
          <a:xfrm>
            <a:off x="12116452" y="8513881"/>
            <a:ext cx="723117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85" name="円形"/>
          <p:cNvSpPr/>
          <p:nvPr/>
        </p:nvSpPr>
        <p:spPr>
          <a:xfrm>
            <a:off x="12172491" y="9995160"/>
            <a:ext cx="723116" cy="72311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86" name="線"/>
          <p:cNvSpPr/>
          <p:nvPr/>
        </p:nvSpPr>
        <p:spPr>
          <a:xfrm flipV="1">
            <a:off x="12539054" y="5498304"/>
            <a:ext cx="1586855" cy="35584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7" name="線"/>
          <p:cNvSpPr/>
          <p:nvPr/>
        </p:nvSpPr>
        <p:spPr>
          <a:xfrm>
            <a:off x="6287463" y="9523907"/>
            <a:ext cx="1976233" cy="76825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8" name="線"/>
          <p:cNvSpPr/>
          <p:nvPr/>
        </p:nvSpPr>
        <p:spPr>
          <a:xfrm>
            <a:off x="17272146" y="10331232"/>
            <a:ext cx="2585558" cy="1484775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89" name="ローカル(LAN)に閉じてアドレス節約…"/>
          <p:cNvSpPr txBox="1"/>
          <p:nvPr/>
        </p:nvSpPr>
        <p:spPr>
          <a:xfrm>
            <a:off x="884342" y="2317112"/>
            <a:ext cx="8622285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4000"/>
            </a:pPr>
            <a:r>
              <a:t>ローカル(LAN)に閉じてアドレス節約</a:t>
            </a:r>
          </a:p>
          <a:p>
            <a:pPr algn="l" defTabSz="2438338">
              <a:defRPr sz="4000"/>
            </a:pPr>
            <a:r>
              <a:t>→ 対等な接続できず不自由</a:t>
            </a:r>
          </a:p>
          <a:p>
            <a:pPr algn="l" defTabSz="2438338">
              <a:defRPr sz="4000"/>
            </a:pPr>
          </a:p>
          <a:p>
            <a:pPr algn="l" defTabSz="2438338">
              <a:defRPr sz="4000">
                <a:solidFill>
                  <a:srgbClr val="EE220C"/>
                </a:solidFill>
              </a:defRPr>
            </a:pPr>
            <a:r>
              <a:t>なりすまし可能</a:t>
            </a:r>
          </a:p>
          <a:p>
            <a:pPr algn="l" defTabSz="2438338">
              <a:defRPr sz="4000">
                <a:solidFill>
                  <a:srgbClr val="EE220C"/>
                </a:solidFill>
              </a:defRPr>
            </a:pPr>
            <a:r>
              <a:t>→ 未解決</a:t>
            </a:r>
          </a:p>
        </p:txBody>
      </p:sp>
      <p:sp>
        <p:nvSpPr>
          <p:cNvPr id="790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EE22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1" name="社長室、社長のPCと…"/>
          <p:cNvSpPr txBox="1"/>
          <p:nvPr/>
        </p:nvSpPr>
        <p:spPr>
          <a:xfrm>
            <a:off x="16261429" y="2350251"/>
            <a:ext cx="722630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4000"/>
            </a:pPr>
            <a:r>
              <a:t>社長室、社長のPCと</a:t>
            </a:r>
          </a:p>
          <a:p>
            <a:pPr algn="l" defTabSz="2438338">
              <a:defRPr sz="4000"/>
            </a:pPr>
            <a:r>
              <a:t>思ったら、なりすましの別端末</a:t>
            </a:r>
          </a:p>
        </p:txBody>
      </p:sp>
      <p:sp>
        <p:nvSpPr>
          <p:cNvPr id="792" name="境界型セキュリティ = LAN内のトラストが問題を招く"/>
          <p:cNvSpPr txBox="1"/>
          <p:nvPr/>
        </p:nvSpPr>
        <p:spPr>
          <a:xfrm>
            <a:off x="385302" y="558166"/>
            <a:ext cx="1868271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6000"/>
            </a:pPr>
            <a:r>
              <a:t>境界型セキュリティ = LAN内の</a:t>
            </a:r>
            <a:r>
              <a:rPr>
                <a:solidFill>
                  <a:srgbClr val="EE220C"/>
                </a:solidFill>
              </a:rPr>
              <a:t>トラスト</a:t>
            </a:r>
            <a:r>
              <a:t>が問題を招く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線"/>
          <p:cNvSpPr/>
          <p:nvPr/>
        </p:nvSpPr>
        <p:spPr>
          <a:xfrm>
            <a:off x="12707794" y="1557435"/>
            <a:ext cx="1113256" cy="3775472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95" name="線"/>
          <p:cNvSpPr/>
          <p:nvPr/>
        </p:nvSpPr>
        <p:spPr>
          <a:xfrm>
            <a:off x="12691663" y="1560188"/>
            <a:ext cx="6116310" cy="75234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796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7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8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9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0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1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2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3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4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05" name="偽ゼロトラスト"/>
          <p:cNvSpPr txBox="1"/>
          <p:nvPr/>
        </p:nvSpPr>
        <p:spPr>
          <a:xfrm>
            <a:off x="366482" y="465450"/>
            <a:ext cx="54102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偽ゼロトラスト</a:t>
            </a:r>
          </a:p>
        </p:txBody>
      </p:sp>
      <p:sp>
        <p:nvSpPr>
          <p:cNvPr id="806" name="線"/>
          <p:cNvSpPr/>
          <p:nvPr/>
        </p:nvSpPr>
        <p:spPr>
          <a:xfrm flipV="1">
            <a:off x="3569060" y="1660188"/>
            <a:ext cx="8856703" cy="7323422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07" name="線"/>
          <p:cNvSpPr/>
          <p:nvPr/>
        </p:nvSpPr>
        <p:spPr>
          <a:xfrm flipH="1">
            <a:off x="11797825" y="1759310"/>
            <a:ext cx="788349" cy="301094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08" name="線"/>
          <p:cNvSpPr/>
          <p:nvPr/>
        </p:nvSpPr>
        <p:spPr>
          <a:xfrm flipH="1">
            <a:off x="4331872" y="1679863"/>
            <a:ext cx="8330256" cy="969501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09" name="線"/>
          <p:cNvSpPr/>
          <p:nvPr/>
        </p:nvSpPr>
        <p:spPr>
          <a:xfrm>
            <a:off x="12691641" y="1525139"/>
            <a:ext cx="9053854" cy="7980502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10" name="線"/>
          <p:cNvSpPr/>
          <p:nvPr/>
        </p:nvSpPr>
        <p:spPr>
          <a:xfrm flipH="1">
            <a:off x="12422607" y="1681412"/>
            <a:ext cx="225078" cy="573357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11" name="線"/>
          <p:cNvSpPr/>
          <p:nvPr/>
        </p:nvSpPr>
        <p:spPr>
          <a:xfrm>
            <a:off x="12700336" y="1523191"/>
            <a:ext cx="7237353" cy="1066961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12" name="円形"/>
          <p:cNvSpPr/>
          <p:nvPr/>
        </p:nvSpPr>
        <p:spPr>
          <a:xfrm>
            <a:off x="11962175" y="910717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13" name="クラウド"/>
          <p:cNvSpPr txBox="1"/>
          <p:nvPr/>
        </p:nvSpPr>
        <p:spPr>
          <a:xfrm>
            <a:off x="8193396" y="1025017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クラウド</a:t>
            </a:r>
          </a:p>
        </p:txBody>
      </p:sp>
      <p:sp>
        <p:nvSpPr>
          <p:cNvPr id="814" name="線"/>
          <p:cNvSpPr/>
          <p:nvPr/>
        </p:nvSpPr>
        <p:spPr>
          <a:xfrm flipV="1">
            <a:off x="6163961" y="1787187"/>
            <a:ext cx="6388802" cy="706942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15" name="信用しなければならない"/>
          <p:cNvSpPr txBox="1"/>
          <p:nvPr/>
        </p:nvSpPr>
        <p:spPr>
          <a:xfrm>
            <a:off x="13940408" y="1025017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信用しなければならない</a:t>
            </a:r>
          </a:p>
        </p:txBody>
      </p:sp>
      <p:sp>
        <p:nvSpPr>
          <p:cNvPr id="816" name="SMS認証…"/>
          <p:cNvSpPr txBox="1"/>
          <p:nvPr/>
        </p:nvSpPr>
        <p:spPr>
          <a:xfrm>
            <a:off x="17494291" y="2457163"/>
            <a:ext cx="6195061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4000"/>
            </a:pPr>
            <a:r>
              <a:t>SMS認証</a:t>
            </a:r>
          </a:p>
          <a:p>
            <a:pPr algn="l" defTabSz="2438338">
              <a:defRPr sz="4000"/>
            </a:pPr>
            <a:r>
              <a:t>挙動監視</a:t>
            </a:r>
          </a:p>
          <a:p>
            <a:pPr algn="l" defTabSz="2438338">
              <a:defRPr sz="4000"/>
            </a:pPr>
            <a:r>
              <a:t>位置情報監視など</a:t>
            </a:r>
          </a:p>
          <a:p>
            <a:pPr algn="l" defTabSz="2438338">
              <a:defRPr sz="4000"/>
            </a:pPr>
            <a:r>
              <a:t>・・・どれも確実ではない</a:t>
            </a:r>
          </a:p>
        </p:txBody>
      </p:sp>
      <p:sp>
        <p:nvSpPr>
          <p:cNvPr id="817" name="クラウド型ゼロトラストは、実はワントラスト（ゼロじゃない）"/>
          <p:cNvSpPr txBox="1"/>
          <p:nvPr/>
        </p:nvSpPr>
        <p:spPr>
          <a:xfrm>
            <a:off x="2196371" y="12581051"/>
            <a:ext cx="221361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クラウド型ゼロトラストは、実はワントラスト（ゼロじゃない）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線"/>
          <p:cNvSpPr/>
          <p:nvPr/>
        </p:nvSpPr>
        <p:spPr>
          <a:xfrm flipV="1">
            <a:off x="6250264" y="5356835"/>
            <a:ext cx="5153922" cy="38922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20" name="線"/>
          <p:cNvSpPr/>
          <p:nvPr/>
        </p:nvSpPr>
        <p:spPr>
          <a:xfrm>
            <a:off x="14571865" y="5855259"/>
            <a:ext cx="4236109" cy="322835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21" name="線"/>
          <p:cNvSpPr/>
          <p:nvPr/>
        </p:nvSpPr>
        <p:spPr>
          <a:xfrm>
            <a:off x="6349366" y="9222556"/>
            <a:ext cx="13069323" cy="2625097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22" name="円形"/>
          <p:cNvSpPr/>
          <p:nvPr/>
        </p:nvSpPr>
        <p:spPr>
          <a:xfrm>
            <a:off x="11141224" y="433978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3" name="円形"/>
          <p:cNvSpPr/>
          <p:nvPr/>
        </p:nvSpPr>
        <p:spPr>
          <a:xfrm>
            <a:off x="11708457" y="6834433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4" name="円形"/>
          <p:cNvSpPr/>
          <p:nvPr/>
        </p:nvSpPr>
        <p:spPr>
          <a:xfrm>
            <a:off x="13620846" y="468689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5" name="円形"/>
          <p:cNvSpPr/>
          <p:nvPr/>
        </p:nvSpPr>
        <p:spPr>
          <a:xfrm>
            <a:off x="3031400" y="824043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6" name="円形"/>
          <p:cNvSpPr/>
          <p:nvPr/>
        </p:nvSpPr>
        <p:spPr>
          <a:xfrm>
            <a:off x="3598633" y="1073509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7" name="円形"/>
          <p:cNvSpPr/>
          <p:nvPr/>
        </p:nvSpPr>
        <p:spPr>
          <a:xfrm>
            <a:off x="5511021" y="858755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8" name="円形"/>
          <p:cNvSpPr/>
          <p:nvPr/>
        </p:nvSpPr>
        <p:spPr>
          <a:xfrm>
            <a:off x="18620171" y="8722365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9" name="円形"/>
          <p:cNvSpPr/>
          <p:nvPr/>
        </p:nvSpPr>
        <p:spPr>
          <a:xfrm>
            <a:off x="19187405" y="1121701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0" name="円形"/>
          <p:cNvSpPr/>
          <p:nvPr/>
        </p:nvSpPr>
        <p:spPr>
          <a:xfrm>
            <a:off x="21099794" y="906948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1" name="世界中 1兆台インターネット"/>
          <p:cNvSpPr txBox="1"/>
          <p:nvPr/>
        </p:nvSpPr>
        <p:spPr>
          <a:xfrm>
            <a:off x="366482" y="465450"/>
            <a:ext cx="100126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世界中 1兆台インターネット</a:t>
            </a:r>
          </a:p>
        </p:txBody>
      </p:sp>
      <p:sp>
        <p:nvSpPr>
          <p:cNvPr id="832" name="線"/>
          <p:cNvSpPr/>
          <p:nvPr/>
        </p:nvSpPr>
        <p:spPr>
          <a:xfrm flipV="1">
            <a:off x="3569060" y="4732390"/>
            <a:ext cx="8154707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3" name="線"/>
          <p:cNvSpPr/>
          <p:nvPr/>
        </p:nvSpPr>
        <p:spPr>
          <a:xfrm flipV="1">
            <a:off x="4101854" y="7231755"/>
            <a:ext cx="8154706" cy="425122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4" name="線"/>
          <p:cNvSpPr/>
          <p:nvPr/>
        </p:nvSpPr>
        <p:spPr>
          <a:xfrm>
            <a:off x="3781567" y="8983273"/>
            <a:ext cx="2249288" cy="37629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5" name="線"/>
          <p:cNvSpPr/>
          <p:nvPr/>
        </p:nvSpPr>
        <p:spPr>
          <a:xfrm>
            <a:off x="3960893" y="8983273"/>
            <a:ext cx="290203" cy="215231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6" name="線"/>
          <p:cNvSpPr/>
          <p:nvPr/>
        </p:nvSpPr>
        <p:spPr>
          <a:xfrm>
            <a:off x="12201429" y="7435836"/>
            <a:ext cx="692977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7" name="線"/>
          <p:cNvSpPr/>
          <p:nvPr/>
        </p:nvSpPr>
        <p:spPr>
          <a:xfrm>
            <a:off x="11834392" y="5002668"/>
            <a:ext cx="2529160" cy="509383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8" name="線"/>
          <p:cNvSpPr/>
          <p:nvPr/>
        </p:nvSpPr>
        <p:spPr>
          <a:xfrm>
            <a:off x="12484653" y="7562836"/>
            <a:ext cx="9260842" cy="194280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39" name="線"/>
          <p:cNvSpPr/>
          <p:nvPr/>
        </p:nvSpPr>
        <p:spPr>
          <a:xfrm>
            <a:off x="11961392" y="5129668"/>
            <a:ext cx="461216" cy="228532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40" name="線"/>
          <p:cNvSpPr/>
          <p:nvPr/>
        </p:nvSpPr>
        <p:spPr>
          <a:xfrm>
            <a:off x="12088392" y="5256669"/>
            <a:ext cx="7468297" cy="6555138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41" name="線"/>
          <p:cNvSpPr/>
          <p:nvPr/>
        </p:nvSpPr>
        <p:spPr>
          <a:xfrm>
            <a:off x="4700311" y="11303390"/>
            <a:ext cx="14983378" cy="635416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42" name="線"/>
          <p:cNvSpPr/>
          <p:nvPr/>
        </p:nvSpPr>
        <p:spPr>
          <a:xfrm>
            <a:off x="19236619" y="9004399"/>
            <a:ext cx="574068" cy="3061410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43" name="線"/>
          <p:cNvSpPr/>
          <p:nvPr/>
        </p:nvSpPr>
        <p:spPr>
          <a:xfrm flipH="1">
            <a:off x="19937687" y="9560126"/>
            <a:ext cx="1771720" cy="2632684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44" name="IPアドレス→100.100.100.1"/>
          <p:cNvSpPr txBox="1"/>
          <p:nvPr/>
        </p:nvSpPr>
        <p:spPr>
          <a:xfrm>
            <a:off x="4150998" y="3200910"/>
            <a:ext cx="1012774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IPアドレス→100.100.100.1</a:t>
            </a:r>
          </a:p>
        </p:txBody>
      </p:sp>
      <p:sp>
        <p:nvSpPr>
          <p:cNvPr id="845" name="100.100.100.2"/>
          <p:cNvSpPr txBox="1"/>
          <p:nvPr/>
        </p:nvSpPr>
        <p:spPr>
          <a:xfrm>
            <a:off x="14998343" y="4237225"/>
            <a:ext cx="56692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100.100.100.2</a:t>
            </a:r>
          </a:p>
        </p:txBody>
      </p:sp>
      <p:sp>
        <p:nvSpPr>
          <p:cNvPr id="846" name="100.100.100.3"/>
          <p:cNvSpPr txBox="1"/>
          <p:nvPr/>
        </p:nvSpPr>
        <p:spPr>
          <a:xfrm>
            <a:off x="17988906" y="7283605"/>
            <a:ext cx="566928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100.100.100.3</a:t>
            </a:r>
          </a:p>
        </p:txBody>
      </p:sp>
      <p:sp>
        <p:nvSpPr>
          <p:cNvPr id="847" name="100.100.100.4"/>
          <p:cNvSpPr txBox="1"/>
          <p:nvPr/>
        </p:nvSpPr>
        <p:spPr>
          <a:xfrm>
            <a:off x="17302308" y="12749966"/>
            <a:ext cx="56723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defRPr sz="6000"/>
            </a:lvl1pPr>
          </a:lstStyle>
          <a:p>
            <a:pPr/>
            <a:r>
              <a:t>100.100.100.4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6477" y="6176753"/>
            <a:ext cx="12076414" cy="6948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92" y="579176"/>
            <a:ext cx="12728554" cy="7616267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鯖江市役所…"/>
          <p:cNvSpPr txBox="1"/>
          <p:nvPr/>
        </p:nvSpPr>
        <p:spPr>
          <a:xfrm>
            <a:off x="15241778" y="2060867"/>
            <a:ext cx="76962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6000">
                <a:solidFill>
                  <a:srgbClr val="5E5E5E"/>
                </a:solidFill>
              </a:defRPr>
            </a:pPr>
            <a:r>
              <a:t>鯖江市役所</a:t>
            </a:r>
          </a:p>
          <a:p>
            <a:pPr defTabSz="2438338">
              <a:defRPr sz="6000">
                <a:solidFill>
                  <a:srgbClr val="5E5E5E"/>
                </a:solidFill>
              </a:defRPr>
            </a:pPr>
            <a:r>
              <a:t>ゼロトラスト実証事業</a:t>
            </a:r>
          </a:p>
        </p:txBody>
      </p:sp>
      <p:sp>
        <p:nvSpPr>
          <p:cNvPr id="852" name="福井県システム工業会…"/>
          <p:cNvSpPr txBox="1"/>
          <p:nvPr/>
        </p:nvSpPr>
        <p:spPr>
          <a:xfrm>
            <a:off x="564745" y="9410970"/>
            <a:ext cx="11506201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6000">
                <a:solidFill>
                  <a:srgbClr val="5E5E5E"/>
                </a:solidFill>
              </a:defRPr>
            </a:pPr>
            <a:r>
              <a:t>福井県システム工業会</a:t>
            </a:r>
          </a:p>
          <a:p>
            <a:pPr defTabSz="2438338">
              <a:defRPr sz="6000">
                <a:solidFill>
                  <a:srgbClr val="5E5E5E"/>
                </a:solidFill>
              </a:defRPr>
            </a:pPr>
            <a:r>
              <a:t>ゼロトラスト研究会＠鯖江市役所</a:t>
            </a:r>
          </a:p>
          <a:p>
            <a:pPr defTabSz="2438338">
              <a:defRPr sz="6000">
                <a:solidFill>
                  <a:srgbClr val="5E5E5E"/>
                </a:solidFill>
              </a:defRPr>
            </a:pPr>
            <a:r>
              <a:t>2021-08-04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デジタル技術＝数を扱う技術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</a:lstStyle>
          <a:p>
            <a:pPr/>
            <a:r>
              <a:t>デジタル技術＝数を扱う技術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085" y="831790"/>
            <a:ext cx="20145391" cy="12119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デジ庁接種証明書アプリでの「公開鍵暗号」"/>
          <p:cNvSpPr txBox="1"/>
          <p:nvPr>
            <p:ph type="title"/>
          </p:nvPr>
        </p:nvSpPr>
        <p:spPr>
          <a:xfrm>
            <a:off x="1206498" y="-32020"/>
            <a:ext cx="21971004" cy="2110590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8000">
                <a:uFill>
                  <a:solidFill>
                    <a:srgbClr val="000000"/>
                  </a:solidFill>
                </a:u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デジ庁接種証明書アプリでの「公開鍵暗号」</a:t>
            </a:r>
          </a:p>
        </p:txBody>
      </p:sp>
      <p:pic>
        <p:nvPicPr>
          <p:cNvPr id="8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374" y="2756834"/>
            <a:ext cx="15494001" cy="81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普通のQRコードリーダーでは読めない→アプリ作成…"/>
          <p:cNvSpPr txBox="1"/>
          <p:nvPr/>
        </p:nvSpPr>
        <p:spPr>
          <a:xfrm>
            <a:off x="15024762" y="9367561"/>
            <a:ext cx="903008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000">
                <a:solidFill>
                  <a:srgbClr val="5E5E5E"/>
                </a:solidFill>
              </a:defRPr>
            </a:pPr>
            <a:r>
              <a:t>普通のQRコードリーダーでは読めない→アプリ作成</a:t>
            </a:r>
          </a:p>
          <a:p>
            <a:pPr defTabSz="2438338">
              <a:defRPr sz="3000">
                <a:solidFill>
                  <a:srgbClr val="5E5E5E"/>
                </a:solidFill>
              </a:defRPr>
            </a:pPr>
          </a:p>
          <a:p>
            <a:pPr defTabSz="2438338">
              <a:defRPr sz="3000">
                <a:solidFill>
                  <a:srgbClr val="5E5E5E"/>
                </a:solidFill>
              </a:defRPr>
            </a:pPr>
            <a:r>
              <a:t>生年月日、接種記録、公開鍵、電子署名が含まれる</a:t>
            </a:r>
            <a:endParaRPr>
              <a:solidFill>
                <a:srgbClr val="EE220C"/>
              </a:solidFill>
            </a:endParaRPr>
          </a:p>
          <a:p>
            <a:pPr defTabSz="2438338">
              <a:defRPr sz="3000">
                <a:solidFill>
                  <a:srgbClr val="5E5E5E"/>
                </a:solidFill>
              </a:defRPr>
            </a:pPr>
            <a:r>
              <a:rPr>
                <a:solidFill>
                  <a:srgbClr val="EE220C"/>
                </a:solidFill>
              </a:rPr>
              <a:t>デジタル庁の公開鍵</a:t>
            </a:r>
            <a:r>
              <a:t>で検証可能</a:t>
            </a:r>
          </a:p>
        </p:txBody>
      </p:sp>
      <p:pic>
        <p:nvPicPr>
          <p:cNvPr id="8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3678"/>
          <a:stretch>
            <a:fillRect/>
          </a:stretch>
        </p:blipFill>
        <p:spPr>
          <a:xfrm>
            <a:off x="14571214" y="2126531"/>
            <a:ext cx="5854483" cy="5938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84552" y="3388194"/>
            <a:ext cx="3415513" cy="3415513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2つの問題「公開鍵が明示されていない」「発行元が間違っている」"/>
          <p:cNvSpPr txBox="1"/>
          <p:nvPr/>
        </p:nvSpPr>
        <p:spPr>
          <a:xfrm>
            <a:off x="1206498" y="11864958"/>
            <a:ext cx="21971004" cy="2110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20039">
              <a:spcBef>
                <a:spcPts val="100"/>
              </a:spcBef>
              <a:defRPr sz="5600">
                <a:uFill>
                  <a:solidFill>
                    <a:srgbClr val="000000"/>
                  </a:solidFill>
                </a:u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2つの問題「公開鍵が明示されていない」「発行元が間違っている」</a:t>
            </a:r>
          </a:p>
        </p:txBody>
      </p: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77362" y="5362957"/>
            <a:ext cx="7351947" cy="5594204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↑市長と厚生労働大臣が発行"/>
          <p:cNvSpPr txBox="1"/>
          <p:nvPr/>
        </p:nvSpPr>
        <p:spPr>
          <a:xfrm>
            <a:off x="7648285" y="11108196"/>
            <a:ext cx="5067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000">
                <a:solidFill>
                  <a:srgbClr val="EE220C"/>
                </a:solidFill>
              </a:defRPr>
            </a:lvl1pPr>
          </a:lstStyle>
          <a:p>
            <a:pPr/>
            <a:r>
              <a:t>↑市長と厚生労働大臣が発行</a:t>
            </a:r>
          </a:p>
        </p:txBody>
      </p:sp>
      <p:sp>
        <p:nvSpPr>
          <p:cNvPr id="864" name="線"/>
          <p:cNvSpPr/>
          <p:nvPr/>
        </p:nvSpPr>
        <p:spPr>
          <a:xfrm flipV="1">
            <a:off x="13176163" y="11356317"/>
            <a:ext cx="341551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865" name="矛盾"/>
          <p:cNvSpPr txBox="1"/>
          <p:nvPr/>
        </p:nvSpPr>
        <p:spPr>
          <a:xfrm>
            <a:off x="3898417" y="11277425"/>
            <a:ext cx="21971004" cy="848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7200">
              <a:spcBef>
                <a:spcPts val="100"/>
              </a:spcBef>
              <a:defRPr sz="4000">
                <a:uFill>
                  <a:solidFill>
                    <a:srgbClr val="000000"/>
                  </a:solidFill>
                </a:u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矛盾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公開鍵暗号"/>
          <p:cNvSpPr txBox="1"/>
          <p:nvPr>
            <p:ph type="title"/>
          </p:nvPr>
        </p:nvSpPr>
        <p:spPr>
          <a:xfrm>
            <a:off x="1206498" y="418582"/>
            <a:ext cx="21971004" cy="227500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公開鍵暗号</a:t>
            </a:r>
          </a:p>
        </p:txBody>
      </p:sp>
      <p:sp>
        <p:nvSpPr>
          <p:cNvPr id="868" name="開け閉め非対称な２つの鍵を使って暗号化する技術…"/>
          <p:cNvSpPr txBox="1"/>
          <p:nvPr/>
        </p:nvSpPr>
        <p:spPr>
          <a:xfrm>
            <a:off x="1206498" y="3341804"/>
            <a:ext cx="21971004" cy="2275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2438338">
              <a:lnSpc>
                <a:spcPct val="80000"/>
              </a:lnSpc>
              <a:defRPr spc="-119"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開け閉め非対称な２つの鍵を使って暗号化する技術</a:t>
            </a:r>
          </a:p>
          <a:p>
            <a:pPr defTabSz="2438338">
              <a:lnSpc>
                <a:spcPct val="80000"/>
              </a:lnSpc>
              <a:defRPr spc="-64" sz="32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（1976年 最初の論文が発表、以後継続的に改良が進んでいる）</a:t>
            </a:r>
          </a:p>
        </p:txBody>
      </p:sp>
      <p:grpSp>
        <p:nvGrpSpPr>
          <p:cNvPr id="872" name="グループ"/>
          <p:cNvGrpSpPr/>
          <p:nvPr/>
        </p:nvGrpSpPr>
        <p:grpSpPr>
          <a:xfrm>
            <a:off x="11589212" y="10061770"/>
            <a:ext cx="1297344" cy="2525931"/>
            <a:chOff x="0" y="0"/>
            <a:chExt cx="1297342" cy="2525930"/>
          </a:xfrm>
        </p:grpSpPr>
        <p:sp>
          <p:nvSpPr>
            <p:cNvPr id="869" name="円形"/>
            <p:cNvSpPr/>
            <p:nvPr/>
          </p:nvSpPr>
          <p:spPr>
            <a:xfrm flipH="1">
              <a:off x="27342" y="1255930"/>
              <a:ext cx="1270001" cy="1270001"/>
            </a:xfrm>
            <a:prstGeom prst="ellips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870" name="線"/>
            <p:cNvSpPr/>
            <p:nvPr/>
          </p:nvSpPr>
          <p:spPr>
            <a:xfrm flipV="1">
              <a:off x="662342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871" name="線"/>
            <p:cNvSpPr/>
            <p:nvPr/>
          </p:nvSpPr>
          <p:spPr>
            <a:xfrm flipH="1" flipV="1">
              <a:off x="-1" y="635000"/>
              <a:ext cx="796009" cy="1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grpSp>
        <p:nvGrpSpPr>
          <p:cNvPr id="876" name="グループ"/>
          <p:cNvGrpSpPr/>
          <p:nvPr/>
        </p:nvGrpSpPr>
        <p:grpSpPr>
          <a:xfrm>
            <a:off x="11589212" y="6791613"/>
            <a:ext cx="1297344" cy="2525931"/>
            <a:chOff x="0" y="0"/>
            <a:chExt cx="1297342" cy="2525930"/>
          </a:xfrm>
        </p:grpSpPr>
        <p:sp>
          <p:nvSpPr>
            <p:cNvPr id="873" name="円形"/>
            <p:cNvSpPr/>
            <p:nvPr/>
          </p:nvSpPr>
          <p:spPr>
            <a:xfrm>
              <a:off x="0" y="1255930"/>
              <a:ext cx="1270000" cy="1270001"/>
            </a:xfrm>
            <a:prstGeom prst="ellips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874" name="線"/>
            <p:cNvSpPr/>
            <p:nvPr/>
          </p:nvSpPr>
          <p:spPr>
            <a:xfrm flipV="1">
              <a:off x="635000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875" name="線"/>
            <p:cNvSpPr/>
            <p:nvPr/>
          </p:nvSpPr>
          <p:spPr>
            <a:xfrm>
              <a:off x="501335" y="635000"/>
              <a:ext cx="796008" cy="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sp>
        <p:nvSpPr>
          <p:cNvPr id="877" name="２つ鍵を同時に生成…"/>
          <p:cNvSpPr txBox="1"/>
          <p:nvPr/>
        </p:nvSpPr>
        <p:spPr>
          <a:xfrm>
            <a:off x="3438209" y="9292088"/>
            <a:ext cx="46863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２つ鍵を同時に生成</a:t>
            </a:r>
          </a:p>
          <a:p>
            <a:pPr defTabSz="2438338">
              <a:defRPr sz="4000">
                <a:solidFill>
                  <a:srgbClr val="5E5E5E"/>
                </a:solidFill>
              </a:defRPr>
            </a:pPr>
            <a:r>
              <a:t>→ キーペア</a:t>
            </a:r>
          </a:p>
        </p:txBody>
      </p:sp>
      <p:sp>
        <p:nvSpPr>
          <p:cNvPr id="878" name="公開鍵…"/>
          <p:cNvSpPr txBox="1"/>
          <p:nvPr/>
        </p:nvSpPr>
        <p:spPr>
          <a:xfrm>
            <a:off x="13939256" y="7419115"/>
            <a:ext cx="5601513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>
                <a:solidFill>
                  <a:srgbClr val="5E5E5E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公開鍵</a:t>
            </a:r>
          </a:p>
          <a:p>
            <a:pPr algn="l" defTabSz="2438338">
              <a:defRPr sz="3200">
                <a:solidFill>
                  <a:srgbClr val="5E5E5E"/>
                </a:solidFill>
              </a:defRPr>
            </a:pPr>
            <a:r>
              <a:t>公開する鍵、誰に見せてもOK</a:t>
            </a:r>
          </a:p>
        </p:txBody>
      </p:sp>
      <p:sp>
        <p:nvSpPr>
          <p:cNvPr id="879" name="秘密鍵…"/>
          <p:cNvSpPr txBox="1"/>
          <p:nvPr/>
        </p:nvSpPr>
        <p:spPr>
          <a:xfrm>
            <a:off x="13957194" y="10289686"/>
            <a:ext cx="8242301" cy="207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>
                <a:solidFill>
                  <a:srgbClr val="5E5E5E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秘密鍵</a:t>
            </a:r>
          </a:p>
          <a:p>
            <a:pPr algn="l" defTabSz="2438338">
              <a:defRPr sz="3200">
                <a:solidFill>
                  <a:srgbClr val="5E5E5E"/>
                </a:solidFill>
              </a:defRPr>
            </a:pPr>
            <a:r>
              <a:t>秘密にする鍵、自分しか知らない状態にする</a:t>
            </a:r>
          </a:p>
          <a:p>
            <a:pPr algn="l" defTabSz="2438338">
              <a:defRPr sz="3200">
                <a:solidFill>
                  <a:srgbClr val="5E5E5E"/>
                </a:solidFill>
              </a:defRPr>
            </a:pPr>
            <a:r>
              <a:t>知られてしまったら速やかに鍵を無効にする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本人からのデータである証明"/>
          <p:cNvSpPr txBox="1"/>
          <p:nvPr>
            <p:ph type="title"/>
          </p:nvPr>
        </p:nvSpPr>
        <p:spPr>
          <a:xfrm>
            <a:off x="1206498" y="418582"/>
            <a:ext cx="21971004" cy="227500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本人からのデータである証明</a:t>
            </a:r>
          </a:p>
        </p:txBody>
      </p:sp>
      <p:grpSp>
        <p:nvGrpSpPr>
          <p:cNvPr id="885" name="グループ"/>
          <p:cNvGrpSpPr/>
          <p:nvPr/>
        </p:nvGrpSpPr>
        <p:grpSpPr>
          <a:xfrm>
            <a:off x="8371383" y="6949103"/>
            <a:ext cx="1297344" cy="2525932"/>
            <a:chOff x="0" y="0"/>
            <a:chExt cx="1297342" cy="2525930"/>
          </a:xfrm>
        </p:grpSpPr>
        <p:sp>
          <p:nvSpPr>
            <p:cNvPr id="882" name="円形"/>
            <p:cNvSpPr/>
            <p:nvPr/>
          </p:nvSpPr>
          <p:spPr>
            <a:xfrm flipH="1">
              <a:off x="27342" y="1255930"/>
              <a:ext cx="1270001" cy="1270001"/>
            </a:xfrm>
            <a:prstGeom prst="ellips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883" name="線"/>
            <p:cNvSpPr/>
            <p:nvPr/>
          </p:nvSpPr>
          <p:spPr>
            <a:xfrm flipV="1">
              <a:off x="662342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884" name="線"/>
            <p:cNvSpPr/>
            <p:nvPr/>
          </p:nvSpPr>
          <p:spPr>
            <a:xfrm flipH="1" flipV="1">
              <a:off x="-1" y="635000"/>
              <a:ext cx="796009" cy="1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grpSp>
        <p:nvGrpSpPr>
          <p:cNvPr id="889" name="グループ"/>
          <p:cNvGrpSpPr/>
          <p:nvPr/>
        </p:nvGrpSpPr>
        <p:grpSpPr>
          <a:xfrm>
            <a:off x="15323060" y="6818031"/>
            <a:ext cx="1297343" cy="2525931"/>
            <a:chOff x="0" y="0"/>
            <a:chExt cx="1297342" cy="2525930"/>
          </a:xfrm>
        </p:grpSpPr>
        <p:sp>
          <p:nvSpPr>
            <p:cNvPr id="886" name="円形"/>
            <p:cNvSpPr/>
            <p:nvPr/>
          </p:nvSpPr>
          <p:spPr>
            <a:xfrm>
              <a:off x="0" y="1255930"/>
              <a:ext cx="1270000" cy="1270001"/>
            </a:xfrm>
            <a:prstGeom prst="ellips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887" name="線"/>
            <p:cNvSpPr/>
            <p:nvPr/>
          </p:nvSpPr>
          <p:spPr>
            <a:xfrm flipV="1">
              <a:off x="635000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888" name="線"/>
            <p:cNvSpPr/>
            <p:nvPr/>
          </p:nvSpPr>
          <p:spPr>
            <a:xfrm>
              <a:off x="501335" y="635000"/>
              <a:ext cx="796008" cy="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grpSp>
        <p:nvGrpSpPr>
          <p:cNvPr id="893" name="グループ"/>
          <p:cNvGrpSpPr/>
          <p:nvPr/>
        </p:nvGrpSpPr>
        <p:grpSpPr>
          <a:xfrm>
            <a:off x="3737058" y="4898906"/>
            <a:ext cx="2160297" cy="1779111"/>
            <a:chOff x="0" y="0"/>
            <a:chExt cx="2160295" cy="1779110"/>
          </a:xfrm>
        </p:grpSpPr>
        <p:sp>
          <p:nvSpPr>
            <p:cNvPr id="890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4" name="データをハコにいれる"/>
          <p:cNvSpPr txBox="1"/>
          <p:nvPr/>
        </p:nvSpPr>
        <p:spPr>
          <a:xfrm>
            <a:off x="2728056" y="10798962"/>
            <a:ext cx="41783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データをハコにいれる</a:t>
            </a:r>
          </a:p>
        </p:txBody>
      </p:sp>
      <p:grpSp>
        <p:nvGrpSpPr>
          <p:cNvPr id="897" name="グループ"/>
          <p:cNvGrpSpPr/>
          <p:nvPr/>
        </p:nvGrpSpPr>
        <p:grpSpPr>
          <a:xfrm>
            <a:off x="4168535" y="8086452"/>
            <a:ext cx="1297343" cy="1615549"/>
            <a:chOff x="0" y="0"/>
            <a:chExt cx="1297342" cy="1615547"/>
          </a:xfrm>
        </p:grpSpPr>
        <p:sp>
          <p:nvSpPr>
            <p:cNvPr id="895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6" name="あいう"/>
            <p:cNvSpPr txBox="1"/>
            <p:nvPr/>
          </p:nvSpPr>
          <p:spPr>
            <a:xfrm>
              <a:off x="120649" y="297025"/>
              <a:ext cx="1028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あいう</a:t>
              </a:r>
            </a:p>
          </p:txBody>
        </p:sp>
      </p:grpSp>
      <p:sp>
        <p:nvSpPr>
          <p:cNvPr id="898" name="線"/>
          <p:cNvSpPr/>
          <p:nvPr/>
        </p:nvSpPr>
        <p:spPr>
          <a:xfrm flipV="1">
            <a:off x="4817206" y="6799702"/>
            <a:ext cx="1" cy="116506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grpSp>
        <p:nvGrpSpPr>
          <p:cNvPr id="902" name="グループ"/>
          <p:cNvGrpSpPr/>
          <p:nvPr/>
        </p:nvGrpSpPr>
        <p:grpSpPr>
          <a:xfrm>
            <a:off x="7939906" y="4855029"/>
            <a:ext cx="2160297" cy="1779111"/>
            <a:chOff x="0" y="0"/>
            <a:chExt cx="2160295" cy="1779110"/>
          </a:xfrm>
        </p:grpSpPr>
        <p:sp>
          <p:nvSpPr>
            <p:cNvPr id="899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3" name="自分の…"/>
          <p:cNvSpPr txBox="1"/>
          <p:nvPr/>
        </p:nvSpPr>
        <p:spPr>
          <a:xfrm>
            <a:off x="7540504" y="10494162"/>
            <a:ext cx="29591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自分の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秘密鍵で閉じる</a:t>
            </a:r>
          </a:p>
        </p:txBody>
      </p:sp>
      <p:grpSp>
        <p:nvGrpSpPr>
          <p:cNvPr id="907" name="グループ"/>
          <p:cNvGrpSpPr/>
          <p:nvPr/>
        </p:nvGrpSpPr>
        <p:grpSpPr>
          <a:xfrm>
            <a:off x="14891582" y="4723956"/>
            <a:ext cx="2160297" cy="1779111"/>
            <a:chOff x="0" y="0"/>
            <a:chExt cx="2160295" cy="1779110"/>
          </a:xfrm>
        </p:grpSpPr>
        <p:sp>
          <p:nvSpPr>
            <p:cNvPr id="904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5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6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8" name="送信元の人の…"/>
          <p:cNvSpPr txBox="1"/>
          <p:nvPr/>
        </p:nvSpPr>
        <p:spPr>
          <a:xfrm>
            <a:off x="14091876" y="10363090"/>
            <a:ext cx="3759709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送信元の人の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公開鍵のみで開ける</a:t>
            </a:r>
          </a:p>
        </p:txBody>
      </p:sp>
      <p:sp>
        <p:nvSpPr>
          <p:cNvPr id="909" name="・・・つまり…"/>
          <p:cNvSpPr txBox="1"/>
          <p:nvPr/>
        </p:nvSpPr>
        <p:spPr>
          <a:xfrm>
            <a:off x="14721447" y="11865437"/>
            <a:ext cx="74295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defRPr sz="3200">
                <a:solidFill>
                  <a:srgbClr val="5E5E5E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・・・つまり</a:t>
            </a:r>
          </a:p>
          <a:p>
            <a:pPr algn="l" defTabSz="2438338">
              <a:defRPr sz="3200">
                <a:solidFill>
                  <a:srgbClr val="5E5E5E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データをハコにいれた人は公開鍵の人！</a:t>
            </a:r>
          </a:p>
        </p:txBody>
      </p:sp>
      <p:sp>
        <p:nvSpPr>
          <p:cNvPr id="910" name="線"/>
          <p:cNvSpPr/>
          <p:nvPr/>
        </p:nvSpPr>
        <p:spPr>
          <a:xfrm>
            <a:off x="11116757" y="5764192"/>
            <a:ext cx="275827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911" name="送る"/>
          <p:cNvSpPr txBox="1"/>
          <p:nvPr/>
        </p:nvSpPr>
        <p:spPr>
          <a:xfrm>
            <a:off x="12135127" y="6233997"/>
            <a:ext cx="927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送る</a:t>
            </a:r>
          </a:p>
        </p:txBody>
      </p:sp>
      <p:grpSp>
        <p:nvGrpSpPr>
          <p:cNvPr id="915" name="グループ"/>
          <p:cNvGrpSpPr/>
          <p:nvPr/>
        </p:nvGrpSpPr>
        <p:grpSpPr>
          <a:xfrm>
            <a:off x="19094431" y="4646757"/>
            <a:ext cx="2160297" cy="1779112"/>
            <a:chOff x="0" y="0"/>
            <a:chExt cx="2160295" cy="1779110"/>
          </a:xfrm>
        </p:grpSpPr>
        <p:sp>
          <p:nvSpPr>
            <p:cNvPr id="912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18" name="グループ"/>
          <p:cNvGrpSpPr/>
          <p:nvPr/>
        </p:nvGrpSpPr>
        <p:grpSpPr>
          <a:xfrm>
            <a:off x="19525907" y="7834303"/>
            <a:ext cx="1297343" cy="1615549"/>
            <a:chOff x="0" y="0"/>
            <a:chExt cx="1297342" cy="1615547"/>
          </a:xfrm>
        </p:grpSpPr>
        <p:sp>
          <p:nvSpPr>
            <p:cNvPr id="916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あいう"/>
            <p:cNvSpPr txBox="1"/>
            <p:nvPr/>
          </p:nvSpPr>
          <p:spPr>
            <a:xfrm>
              <a:off x="120649" y="297025"/>
              <a:ext cx="1028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あいう</a:t>
              </a:r>
            </a:p>
          </p:txBody>
        </p:sp>
      </p:grpSp>
      <p:sp>
        <p:nvSpPr>
          <p:cNvPr id="919" name="線"/>
          <p:cNvSpPr/>
          <p:nvPr/>
        </p:nvSpPr>
        <p:spPr>
          <a:xfrm>
            <a:off x="20174578" y="6547553"/>
            <a:ext cx="1" cy="116506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接続の線"/>
          <p:cNvSpPr/>
          <p:nvPr/>
        </p:nvSpPr>
        <p:spPr>
          <a:xfrm>
            <a:off x="2316046" y="3328243"/>
            <a:ext cx="20214198" cy="4499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4" fill="norm" stroke="1" extrusionOk="0">
                <a:moveTo>
                  <a:pt x="0" y="16204"/>
                </a:moveTo>
                <a:cubicBezTo>
                  <a:pt x="7036" y="-5078"/>
                  <a:pt x="14236" y="-5396"/>
                  <a:pt x="21600" y="15250"/>
                </a:cubicBezTo>
              </a:path>
            </a:pathLst>
          </a:custGeom>
          <a:ln w="101600">
            <a:solidFill>
              <a:srgbClr val="929292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22" name="応用、電子署名＝ハンコ替わり"/>
          <p:cNvSpPr txBox="1"/>
          <p:nvPr>
            <p:ph type="title"/>
          </p:nvPr>
        </p:nvSpPr>
        <p:spPr>
          <a:xfrm>
            <a:off x="1206498" y="418582"/>
            <a:ext cx="21971004" cy="227500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応用、電子署名＝ハンコ替わり</a:t>
            </a:r>
          </a:p>
        </p:txBody>
      </p:sp>
      <p:grpSp>
        <p:nvGrpSpPr>
          <p:cNvPr id="926" name="グループ"/>
          <p:cNvGrpSpPr/>
          <p:nvPr/>
        </p:nvGrpSpPr>
        <p:grpSpPr>
          <a:xfrm>
            <a:off x="3737058" y="4898906"/>
            <a:ext cx="2160297" cy="1779111"/>
            <a:chOff x="0" y="0"/>
            <a:chExt cx="2160295" cy="1779110"/>
          </a:xfrm>
        </p:grpSpPr>
        <p:sp>
          <p:nvSpPr>
            <p:cNvPr id="923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7" name="データのハッシュをハコにいれる"/>
          <p:cNvSpPr txBox="1"/>
          <p:nvPr/>
        </p:nvSpPr>
        <p:spPr>
          <a:xfrm>
            <a:off x="651796" y="10798962"/>
            <a:ext cx="619810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データのハッシュをハコにいれる</a:t>
            </a:r>
          </a:p>
        </p:txBody>
      </p:sp>
      <p:grpSp>
        <p:nvGrpSpPr>
          <p:cNvPr id="930" name="グループ"/>
          <p:cNvGrpSpPr/>
          <p:nvPr/>
        </p:nvGrpSpPr>
        <p:grpSpPr>
          <a:xfrm>
            <a:off x="4168535" y="8086452"/>
            <a:ext cx="1905001" cy="1770227"/>
            <a:chOff x="27177" y="0"/>
            <a:chExt cx="1905000" cy="1770225"/>
          </a:xfrm>
        </p:grpSpPr>
        <p:sp>
          <p:nvSpPr>
            <p:cNvPr id="928" name="四角形"/>
            <p:cNvSpPr/>
            <p:nvPr/>
          </p:nvSpPr>
          <p:spPr>
            <a:xfrm>
              <a:off x="27177" y="0"/>
              <a:ext cx="1297344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9" name="ハッシュ"/>
            <p:cNvSpPr/>
            <p:nvPr/>
          </p:nvSpPr>
          <p:spPr>
            <a:xfrm>
              <a:off x="662177" y="5002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ハッシュ</a:t>
              </a:r>
            </a:p>
          </p:txBody>
        </p:sp>
      </p:grpSp>
      <p:sp>
        <p:nvSpPr>
          <p:cNvPr id="931" name="線"/>
          <p:cNvSpPr/>
          <p:nvPr/>
        </p:nvSpPr>
        <p:spPr>
          <a:xfrm flipV="1">
            <a:off x="4817206" y="6799702"/>
            <a:ext cx="1" cy="116506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grpSp>
        <p:nvGrpSpPr>
          <p:cNvPr id="935" name="グループ"/>
          <p:cNvGrpSpPr/>
          <p:nvPr/>
        </p:nvGrpSpPr>
        <p:grpSpPr>
          <a:xfrm>
            <a:off x="7939906" y="4855029"/>
            <a:ext cx="2160297" cy="1779111"/>
            <a:chOff x="0" y="0"/>
            <a:chExt cx="2160295" cy="1779110"/>
          </a:xfrm>
        </p:grpSpPr>
        <p:sp>
          <p:nvSpPr>
            <p:cNvPr id="932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6" name="自分の…"/>
          <p:cNvSpPr txBox="1"/>
          <p:nvPr/>
        </p:nvSpPr>
        <p:spPr>
          <a:xfrm>
            <a:off x="7743704" y="10798962"/>
            <a:ext cx="25527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自分の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秘密鍵で綴る</a:t>
            </a:r>
          </a:p>
        </p:txBody>
      </p:sp>
      <p:sp>
        <p:nvSpPr>
          <p:cNvPr id="937" name="公開鍵で開く"/>
          <p:cNvSpPr txBox="1"/>
          <p:nvPr/>
        </p:nvSpPr>
        <p:spPr>
          <a:xfrm>
            <a:off x="14695380" y="10667890"/>
            <a:ext cx="25527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公開鍵で開く</a:t>
            </a:r>
          </a:p>
        </p:txBody>
      </p:sp>
      <p:sp>
        <p:nvSpPr>
          <p:cNvPr id="938" name="取り出したハッシュが…"/>
          <p:cNvSpPr txBox="1"/>
          <p:nvPr/>
        </p:nvSpPr>
        <p:spPr>
          <a:xfrm>
            <a:off x="18558921" y="10429589"/>
            <a:ext cx="5803901" cy="233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取り出したハッシュが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一致していたらOK！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その契約書は送信元の人が</a:t>
            </a:r>
          </a:p>
          <a:p>
            <a:pPr defTabSz="2438338">
              <a:defRPr sz="3200">
                <a:solidFill>
                  <a:srgbClr val="5E5E5E"/>
                </a:solidFill>
              </a:defRPr>
            </a:pPr>
            <a:r>
              <a:t>電子署名したものと確認できる</a:t>
            </a:r>
          </a:p>
        </p:txBody>
      </p:sp>
      <p:grpSp>
        <p:nvGrpSpPr>
          <p:cNvPr id="941" name="グループ"/>
          <p:cNvGrpSpPr/>
          <p:nvPr/>
        </p:nvGrpSpPr>
        <p:grpSpPr>
          <a:xfrm>
            <a:off x="1253829" y="8093626"/>
            <a:ext cx="1297344" cy="1615549"/>
            <a:chOff x="0" y="0"/>
            <a:chExt cx="1297342" cy="1615547"/>
          </a:xfrm>
        </p:grpSpPr>
        <p:sp>
          <p:nvSpPr>
            <p:cNvPr id="939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0" name="契約書"/>
            <p:cNvSpPr txBox="1"/>
            <p:nvPr/>
          </p:nvSpPr>
          <p:spPr>
            <a:xfrm>
              <a:off x="120649" y="297025"/>
              <a:ext cx="1028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契約書</a:t>
              </a:r>
            </a:p>
          </p:txBody>
        </p:sp>
      </p:grpSp>
      <p:sp>
        <p:nvSpPr>
          <p:cNvPr id="942" name="線"/>
          <p:cNvSpPr/>
          <p:nvPr/>
        </p:nvSpPr>
        <p:spPr>
          <a:xfrm>
            <a:off x="2780532" y="8894226"/>
            <a:ext cx="129734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grpSp>
        <p:nvGrpSpPr>
          <p:cNvPr id="946" name="グループ"/>
          <p:cNvGrpSpPr/>
          <p:nvPr/>
        </p:nvGrpSpPr>
        <p:grpSpPr>
          <a:xfrm>
            <a:off x="8371383" y="6949103"/>
            <a:ext cx="1297344" cy="2525932"/>
            <a:chOff x="0" y="0"/>
            <a:chExt cx="1297342" cy="2525930"/>
          </a:xfrm>
        </p:grpSpPr>
        <p:sp>
          <p:nvSpPr>
            <p:cNvPr id="943" name="円形"/>
            <p:cNvSpPr/>
            <p:nvPr/>
          </p:nvSpPr>
          <p:spPr>
            <a:xfrm flipH="1">
              <a:off x="27342" y="1255930"/>
              <a:ext cx="1270001" cy="1270001"/>
            </a:xfrm>
            <a:prstGeom prst="ellips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944" name="線"/>
            <p:cNvSpPr/>
            <p:nvPr/>
          </p:nvSpPr>
          <p:spPr>
            <a:xfrm flipV="1">
              <a:off x="662342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945" name="線"/>
            <p:cNvSpPr/>
            <p:nvPr/>
          </p:nvSpPr>
          <p:spPr>
            <a:xfrm flipH="1" flipV="1">
              <a:off x="-1" y="635000"/>
              <a:ext cx="796009" cy="1"/>
            </a:xfrm>
            <a:prstGeom prst="line">
              <a:avLst/>
            </a:prstGeom>
            <a:noFill/>
            <a:ln w="381000" cap="flat">
              <a:solidFill>
                <a:srgbClr val="1DB1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10212920" y="3837317"/>
            <a:ext cx="1297344" cy="1615549"/>
            <a:chOff x="0" y="0"/>
            <a:chExt cx="1297342" cy="1615547"/>
          </a:xfrm>
        </p:grpSpPr>
        <p:sp>
          <p:nvSpPr>
            <p:cNvPr id="947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18a8a8…"/>
            <p:cNvSpPr txBox="1"/>
            <p:nvPr/>
          </p:nvSpPr>
          <p:spPr>
            <a:xfrm>
              <a:off x="2082" y="55725"/>
              <a:ext cx="1265836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18a8a8</a:t>
              </a:r>
            </a:p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e17bf3</a:t>
              </a:r>
            </a:p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・・・</a:t>
              </a:r>
            </a:p>
          </p:txBody>
        </p:sp>
      </p:grpSp>
      <p:grpSp>
        <p:nvGrpSpPr>
          <p:cNvPr id="953" name="グループ"/>
          <p:cNvGrpSpPr/>
          <p:nvPr/>
        </p:nvGrpSpPr>
        <p:grpSpPr>
          <a:xfrm>
            <a:off x="15323060" y="6818031"/>
            <a:ext cx="1297343" cy="2525931"/>
            <a:chOff x="0" y="0"/>
            <a:chExt cx="1297342" cy="2525930"/>
          </a:xfrm>
        </p:grpSpPr>
        <p:sp>
          <p:nvSpPr>
            <p:cNvPr id="950" name="円形"/>
            <p:cNvSpPr/>
            <p:nvPr/>
          </p:nvSpPr>
          <p:spPr>
            <a:xfrm>
              <a:off x="0" y="1255930"/>
              <a:ext cx="1270000" cy="1270001"/>
            </a:xfrm>
            <a:prstGeom prst="ellips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/>
              </a:pPr>
            </a:p>
          </p:txBody>
        </p:sp>
        <p:sp>
          <p:nvSpPr>
            <p:cNvPr id="951" name="線"/>
            <p:cNvSpPr/>
            <p:nvPr/>
          </p:nvSpPr>
          <p:spPr>
            <a:xfrm flipV="1">
              <a:off x="635000" y="0"/>
              <a:ext cx="1" cy="127000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952" name="線"/>
            <p:cNvSpPr/>
            <p:nvPr/>
          </p:nvSpPr>
          <p:spPr>
            <a:xfrm>
              <a:off x="501335" y="635000"/>
              <a:ext cx="796008" cy="0"/>
            </a:xfrm>
            <a:prstGeom prst="line">
              <a:avLst/>
            </a:prstGeom>
            <a:noFill/>
            <a:ln w="381000" cap="flat">
              <a:solidFill>
                <a:srgbClr val="F272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</a:p>
          </p:txBody>
        </p:sp>
      </p:grpSp>
      <p:grpSp>
        <p:nvGrpSpPr>
          <p:cNvPr id="957" name="グループ"/>
          <p:cNvGrpSpPr/>
          <p:nvPr/>
        </p:nvGrpSpPr>
        <p:grpSpPr>
          <a:xfrm>
            <a:off x="14891582" y="4723956"/>
            <a:ext cx="2160297" cy="1779111"/>
            <a:chOff x="0" y="0"/>
            <a:chExt cx="2160295" cy="1779110"/>
          </a:xfrm>
        </p:grpSpPr>
        <p:sp>
          <p:nvSpPr>
            <p:cNvPr id="954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5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6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8" name="線"/>
          <p:cNvSpPr/>
          <p:nvPr/>
        </p:nvSpPr>
        <p:spPr>
          <a:xfrm>
            <a:off x="11116757" y="5764192"/>
            <a:ext cx="275827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959" name="送る"/>
          <p:cNvSpPr txBox="1"/>
          <p:nvPr/>
        </p:nvSpPr>
        <p:spPr>
          <a:xfrm>
            <a:off x="12135127" y="6233997"/>
            <a:ext cx="927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送る</a:t>
            </a:r>
          </a:p>
        </p:txBody>
      </p:sp>
      <p:grpSp>
        <p:nvGrpSpPr>
          <p:cNvPr id="963" name="グループ"/>
          <p:cNvGrpSpPr/>
          <p:nvPr/>
        </p:nvGrpSpPr>
        <p:grpSpPr>
          <a:xfrm>
            <a:off x="19094431" y="4646757"/>
            <a:ext cx="2160297" cy="1779112"/>
            <a:chOff x="0" y="0"/>
            <a:chExt cx="2160295" cy="1779110"/>
          </a:xfrm>
        </p:grpSpPr>
        <p:sp>
          <p:nvSpPr>
            <p:cNvPr id="960" name="四角形"/>
            <p:cNvSpPr/>
            <p:nvPr/>
          </p:nvSpPr>
          <p:spPr>
            <a:xfrm>
              <a:off x="0" y="571314"/>
              <a:ext cx="2160296" cy="1207797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0" y="0"/>
              <a:ext cx="2160296" cy="508000"/>
            </a:xfrm>
            <a:prstGeom prst="rect">
              <a:avLst/>
            </a:prstGeom>
            <a:solidFill>
              <a:srgbClr val="970E5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角丸四角形"/>
            <p:cNvSpPr/>
            <p:nvPr/>
          </p:nvSpPr>
          <p:spPr>
            <a:xfrm>
              <a:off x="961386" y="687577"/>
              <a:ext cx="237524" cy="508000"/>
            </a:xfrm>
            <a:prstGeom prst="roundRect">
              <a:avLst>
                <a:gd name="adj" fmla="val 3208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66" name="グループ"/>
          <p:cNvGrpSpPr/>
          <p:nvPr/>
        </p:nvGrpSpPr>
        <p:grpSpPr>
          <a:xfrm>
            <a:off x="19525907" y="7834303"/>
            <a:ext cx="1905001" cy="1770227"/>
            <a:chOff x="27177" y="0"/>
            <a:chExt cx="1905000" cy="1770225"/>
          </a:xfrm>
        </p:grpSpPr>
        <p:sp>
          <p:nvSpPr>
            <p:cNvPr id="964" name="四角形"/>
            <p:cNvSpPr/>
            <p:nvPr/>
          </p:nvSpPr>
          <p:spPr>
            <a:xfrm>
              <a:off x="27177" y="0"/>
              <a:ext cx="1297344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5" name="ハッシュ"/>
            <p:cNvSpPr/>
            <p:nvPr/>
          </p:nvSpPr>
          <p:spPr>
            <a:xfrm>
              <a:off x="662177" y="5002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ハッシュ</a:t>
              </a:r>
            </a:p>
          </p:txBody>
        </p:sp>
      </p:grpSp>
      <p:sp>
        <p:nvSpPr>
          <p:cNvPr id="967" name="線"/>
          <p:cNvSpPr/>
          <p:nvPr/>
        </p:nvSpPr>
        <p:spPr>
          <a:xfrm>
            <a:off x="20174578" y="6547553"/>
            <a:ext cx="1" cy="116506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grpSp>
        <p:nvGrpSpPr>
          <p:cNvPr id="970" name="グループ"/>
          <p:cNvGrpSpPr/>
          <p:nvPr/>
        </p:nvGrpSpPr>
        <p:grpSpPr>
          <a:xfrm>
            <a:off x="17188293" y="3837317"/>
            <a:ext cx="1297343" cy="1615549"/>
            <a:chOff x="0" y="0"/>
            <a:chExt cx="1297342" cy="1615547"/>
          </a:xfrm>
        </p:grpSpPr>
        <p:sp>
          <p:nvSpPr>
            <p:cNvPr id="968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18a8a8…"/>
            <p:cNvSpPr txBox="1"/>
            <p:nvPr/>
          </p:nvSpPr>
          <p:spPr>
            <a:xfrm>
              <a:off x="2082" y="55725"/>
              <a:ext cx="1265836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18a8a8</a:t>
              </a:r>
            </a:p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e17bf3</a:t>
              </a:r>
            </a:p>
            <a:p>
              <a:pPr defTabSz="2438338">
                <a:defRPr sz="2400">
                  <a:solidFill>
                    <a:srgbClr val="5E5E5E"/>
                  </a:solidFill>
                </a:defRPr>
              </a:pPr>
              <a:r>
                <a:t>・・・</a:t>
              </a:r>
            </a:p>
          </p:txBody>
        </p:sp>
      </p:grpSp>
      <p:grpSp>
        <p:nvGrpSpPr>
          <p:cNvPr id="973" name="グループ"/>
          <p:cNvGrpSpPr/>
          <p:nvPr/>
        </p:nvGrpSpPr>
        <p:grpSpPr>
          <a:xfrm>
            <a:off x="22274736" y="7834303"/>
            <a:ext cx="1297344" cy="1615549"/>
            <a:chOff x="0" y="0"/>
            <a:chExt cx="1297342" cy="1615547"/>
          </a:xfrm>
        </p:grpSpPr>
        <p:sp>
          <p:nvSpPr>
            <p:cNvPr id="971" name="四角形"/>
            <p:cNvSpPr/>
            <p:nvPr/>
          </p:nvSpPr>
          <p:spPr>
            <a:xfrm>
              <a:off x="0" y="0"/>
              <a:ext cx="1297343" cy="1615548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2" name="契約書"/>
            <p:cNvSpPr txBox="1"/>
            <p:nvPr/>
          </p:nvSpPr>
          <p:spPr>
            <a:xfrm>
              <a:off x="120649" y="297025"/>
              <a:ext cx="10287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契約書</a:t>
              </a:r>
            </a:p>
          </p:txBody>
        </p:sp>
      </p:grpSp>
      <p:sp>
        <p:nvSpPr>
          <p:cNvPr id="974" name="線"/>
          <p:cNvSpPr/>
          <p:nvPr/>
        </p:nvSpPr>
        <p:spPr>
          <a:xfrm flipH="1">
            <a:off x="20980269" y="8642077"/>
            <a:ext cx="961204" cy="1"/>
          </a:xfrm>
          <a:prstGeom prst="line">
            <a:avLst/>
          </a:prstGeom>
          <a:ln w="76200">
            <a:solidFill>
              <a:srgbClr val="0076BA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defTabSz="2438338">
              <a:defRPr sz="2400">
                <a:solidFill>
                  <a:srgbClr val="5E5E5E"/>
                </a:solidFill>
              </a:defRPr>
            </a:pPr>
          </a:p>
        </p:txBody>
      </p:sp>
      <p:sp>
        <p:nvSpPr>
          <p:cNvPr id="975" name="送る"/>
          <p:cNvSpPr txBox="1"/>
          <p:nvPr/>
        </p:nvSpPr>
        <p:spPr>
          <a:xfrm>
            <a:off x="12135127" y="9678548"/>
            <a:ext cx="927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送る</a:t>
            </a:r>
          </a:p>
        </p:txBody>
      </p:sp>
      <p:sp>
        <p:nvSpPr>
          <p:cNvPr id="976" name="送る"/>
          <p:cNvSpPr txBox="1"/>
          <p:nvPr/>
        </p:nvSpPr>
        <p:spPr>
          <a:xfrm>
            <a:off x="12135127" y="3612169"/>
            <a:ext cx="927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3200">
                <a:solidFill>
                  <a:srgbClr val="5E5E5E"/>
                </a:solidFill>
              </a:defRPr>
            </a:lvl1pPr>
          </a:lstStyle>
          <a:p>
            <a:pPr/>
            <a:r>
              <a:t>送る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アプリをつくろう…"/>
          <p:cNvSpPr txBox="1"/>
          <p:nvPr>
            <p:ph type="title"/>
          </p:nvPr>
        </p:nvSpPr>
        <p:spPr>
          <a:xfrm>
            <a:off x="-354325" y="2183308"/>
            <a:ext cx="25092651" cy="10030463"/>
          </a:xfrm>
          <a:prstGeom prst="rect">
            <a:avLst/>
          </a:prstGeom>
        </p:spPr>
        <p:txBody>
          <a:bodyPr/>
          <a:lstStyle/>
          <a:p>
            <a:pPr>
              <a:defRPr sz="11000"/>
            </a:pPr>
            <a:r>
              <a:t>アプリをつくろう</a:t>
            </a:r>
          </a:p>
          <a:p>
            <a:pPr>
              <a:defRPr sz="11000"/>
            </a:pPr>
            <a:r>
              <a:t>アイデア編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課題"/>
          <p:cNvGrpSpPr/>
          <p:nvPr/>
        </p:nvGrpSpPr>
        <p:grpSpPr>
          <a:xfrm>
            <a:off x="1822009" y="9283207"/>
            <a:ext cx="3592486" cy="3592487"/>
            <a:chOff x="0" y="0"/>
            <a:chExt cx="3592484" cy="3592485"/>
          </a:xfrm>
        </p:grpSpPr>
        <p:sp>
          <p:nvSpPr>
            <p:cNvPr id="981" name="円形"/>
            <p:cNvSpPr/>
            <p:nvPr/>
          </p:nvSpPr>
          <p:spPr>
            <a:xfrm>
              <a:off x="0" y="0"/>
              <a:ext cx="3592485" cy="3592486"/>
            </a:xfrm>
            <a:prstGeom prst="ellipse">
              <a:avLst/>
            </a:prstGeom>
            <a:solidFill>
              <a:srgbClr val="85100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2" name="課題"/>
            <p:cNvSpPr txBox="1"/>
            <p:nvPr/>
          </p:nvSpPr>
          <p:spPr>
            <a:xfrm>
              <a:off x="526106" y="1280735"/>
              <a:ext cx="2540272" cy="1031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課題</a:t>
              </a:r>
            </a:p>
          </p:txBody>
        </p:sp>
      </p:grpSp>
      <p:grpSp>
        <p:nvGrpSpPr>
          <p:cNvPr id="986" name="アイデア"/>
          <p:cNvGrpSpPr/>
          <p:nvPr/>
        </p:nvGrpSpPr>
        <p:grpSpPr>
          <a:xfrm>
            <a:off x="6904879" y="6307970"/>
            <a:ext cx="3592486" cy="3592487"/>
            <a:chOff x="0" y="0"/>
            <a:chExt cx="3592484" cy="3592485"/>
          </a:xfrm>
        </p:grpSpPr>
        <p:sp>
          <p:nvSpPr>
            <p:cNvPr id="984" name="円形"/>
            <p:cNvSpPr/>
            <p:nvPr/>
          </p:nvSpPr>
          <p:spPr>
            <a:xfrm>
              <a:off x="0" y="0"/>
              <a:ext cx="3592485" cy="3592486"/>
            </a:xfrm>
            <a:prstGeom prst="ellipse">
              <a:avLst/>
            </a:pr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5" name="アイデア"/>
            <p:cNvSpPr txBox="1"/>
            <p:nvPr/>
          </p:nvSpPr>
          <p:spPr>
            <a:xfrm>
              <a:off x="526106" y="590325"/>
              <a:ext cx="2540272" cy="241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45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アイデア</a:t>
              </a:r>
            </a:p>
          </p:txBody>
        </p:sp>
      </p:grpSp>
      <p:grpSp>
        <p:nvGrpSpPr>
          <p:cNvPr id="989" name="データ"/>
          <p:cNvGrpSpPr/>
          <p:nvPr/>
        </p:nvGrpSpPr>
        <p:grpSpPr>
          <a:xfrm>
            <a:off x="11987750" y="9530733"/>
            <a:ext cx="3592486" cy="3592487"/>
            <a:chOff x="0" y="0"/>
            <a:chExt cx="3592484" cy="3592485"/>
          </a:xfrm>
        </p:grpSpPr>
        <p:sp>
          <p:nvSpPr>
            <p:cNvPr id="987" name="円形"/>
            <p:cNvSpPr/>
            <p:nvPr/>
          </p:nvSpPr>
          <p:spPr>
            <a:xfrm>
              <a:off x="0" y="0"/>
              <a:ext cx="3592485" cy="3592486"/>
            </a:xfrm>
            <a:prstGeom prst="ellipse">
              <a:avLst/>
            </a:prstGeom>
            <a:solidFill>
              <a:srgbClr val="174F8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88" name="データ"/>
            <p:cNvSpPr txBox="1"/>
            <p:nvPr/>
          </p:nvSpPr>
          <p:spPr>
            <a:xfrm>
              <a:off x="526106" y="590325"/>
              <a:ext cx="2540272" cy="2411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データ</a:t>
              </a:r>
            </a:p>
          </p:txBody>
        </p:sp>
      </p:grpSp>
      <p:grpSp>
        <p:nvGrpSpPr>
          <p:cNvPr id="992" name="アプリ"/>
          <p:cNvGrpSpPr/>
          <p:nvPr/>
        </p:nvGrpSpPr>
        <p:grpSpPr>
          <a:xfrm>
            <a:off x="11987750" y="3760968"/>
            <a:ext cx="3592486" cy="3592487"/>
            <a:chOff x="0" y="0"/>
            <a:chExt cx="3592484" cy="3592485"/>
          </a:xfrm>
        </p:grpSpPr>
        <p:sp>
          <p:nvSpPr>
            <p:cNvPr id="990" name="円形"/>
            <p:cNvSpPr/>
            <p:nvPr/>
          </p:nvSpPr>
          <p:spPr>
            <a:xfrm>
              <a:off x="0" y="0"/>
              <a:ext cx="3592485" cy="3592486"/>
            </a:xfrm>
            <a:prstGeom prst="ellipse">
              <a:avLst/>
            </a:prstGeom>
            <a:solidFill>
              <a:srgbClr val="BD590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1" name="アプリ"/>
            <p:cNvSpPr txBox="1"/>
            <p:nvPr/>
          </p:nvSpPr>
          <p:spPr>
            <a:xfrm>
              <a:off x="526106" y="590326"/>
              <a:ext cx="2540272" cy="241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アプリ</a:t>
              </a:r>
            </a:p>
          </p:txBody>
        </p:sp>
      </p:grpSp>
      <p:grpSp>
        <p:nvGrpSpPr>
          <p:cNvPr id="995" name="イノベーション"/>
          <p:cNvGrpSpPr/>
          <p:nvPr/>
        </p:nvGrpSpPr>
        <p:grpSpPr>
          <a:xfrm>
            <a:off x="16690627" y="592780"/>
            <a:ext cx="3592486" cy="3592487"/>
            <a:chOff x="0" y="0"/>
            <a:chExt cx="3592484" cy="3592485"/>
          </a:xfrm>
        </p:grpSpPr>
        <p:sp>
          <p:nvSpPr>
            <p:cNvPr id="993" name="円形"/>
            <p:cNvSpPr/>
            <p:nvPr/>
          </p:nvSpPr>
          <p:spPr>
            <a:xfrm>
              <a:off x="0" y="0"/>
              <a:ext cx="3592485" cy="3592486"/>
            </a:xfrm>
            <a:prstGeom prst="ellipse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5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994" name="イノベーション"/>
            <p:cNvSpPr txBox="1"/>
            <p:nvPr/>
          </p:nvSpPr>
          <p:spPr>
            <a:xfrm>
              <a:off x="526106" y="438435"/>
              <a:ext cx="2540272" cy="2715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イノベーション</a:t>
              </a:r>
            </a:p>
          </p:txBody>
        </p:sp>
      </p:grpSp>
      <p:sp>
        <p:nvSpPr>
          <p:cNvPr id="996" name="Line"/>
          <p:cNvSpPr/>
          <p:nvPr/>
        </p:nvSpPr>
        <p:spPr>
          <a:xfrm flipV="1">
            <a:off x="5385730" y="8998810"/>
            <a:ext cx="1695928" cy="1132028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defTabSz="584200">
              <a:defRPr sz="3600"/>
            </a:pPr>
          </a:p>
        </p:txBody>
      </p:sp>
      <p:sp>
        <p:nvSpPr>
          <p:cNvPr id="997" name="Line"/>
          <p:cNvSpPr/>
          <p:nvPr/>
        </p:nvSpPr>
        <p:spPr>
          <a:xfrm flipV="1">
            <a:off x="10379531" y="6225733"/>
            <a:ext cx="1695928" cy="1132029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defTabSz="584200">
              <a:defRPr sz="3600"/>
            </a:pPr>
          </a:p>
        </p:txBody>
      </p:sp>
      <p:sp>
        <p:nvSpPr>
          <p:cNvPr id="998" name="Line"/>
          <p:cNvSpPr/>
          <p:nvPr/>
        </p:nvSpPr>
        <p:spPr>
          <a:xfrm flipV="1">
            <a:off x="15213606" y="3303728"/>
            <a:ext cx="1695930" cy="1132029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defTabSz="584200">
              <a:defRPr sz="3600"/>
            </a:pPr>
          </a:p>
        </p:txBody>
      </p:sp>
      <p:sp>
        <p:nvSpPr>
          <p:cNvPr id="999" name="Line"/>
          <p:cNvSpPr/>
          <p:nvPr/>
        </p:nvSpPr>
        <p:spPr>
          <a:xfrm flipV="1">
            <a:off x="13783991" y="7537902"/>
            <a:ext cx="3" cy="1882026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defTabSz="584200">
              <a:defRPr sz="3600"/>
            </a:pPr>
          </a:p>
        </p:txBody>
      </p:sp>
      <p:sp>
        <p:nvSpPr>
          <p:cNvPr id="1000" name="1. 課題をあげよう…"/>
          <p:cNvSpPr txBox="1"/>
          <p:nvPr/>
        </p:nvSpPr>
        <p:spPr>
          <a:xfrm>
            <a:off x="533712" y="333119"/>
            <a:ext cx="9417971" cy="635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algn="l" defTabSz="584200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1. 課題をあげよう</a:t>
            </a:r>
          </a:p>
          <a:p>
            <a:pPr algn="l" defTabSz="584200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2. アイデアを出そう</a:t>
            </a:r>
          </a:p>
          <a:p>
            <a:pPr algn="l" defTabSz="584200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3. データを揃えよう</a:t>
            </a:r>
          </a:p>
          <a:p>
            <a:pPr algn="l" defTabSz="584200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4. アプリにしよう</a:t>
            </a:r>
          </a:p>
        </p:txBody>
      </p:sp>
      <p:pic>
        <p:nvPicPr>
          <p:cNvPr id="10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9189" y="9058747"/>
            <a:ext cx="7414309" cy="4041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ノベルライブラリ「egadv.js」"/>
          <p:cNvSpPr txBox="1"/>
          <p:nvPr>
            <p:ph type="title"/>
          </p:nvPr>
        </p:nvSpPr>
        <p:spPr>
          <a:xfrm>
            <a:off x="-354325" y="538019"/>
            <a:ext cx="25092651" cy="2176362"/>
          </a:xfrm>
          <a:prstGeom prst="rect">
            <a:avLst/>
          </a:prstGeom>
        </p:spPr>
        <p:txBody>
          <a:bodyPr/>
          <a:lstStyle/>
          <a:p>
            <a:pPr/>
            <a:r>
              <a:t>ノベルライブラリ「egadv.js」</a:t>
            </a: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968" y="2930832"/>
            <a:ext cx="24441936" cy="9600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447" t="14978" r="0" b="0"/>
          <a:stretch>
            <a:fillRect/>
          </a:stretch>
        </p:blipFill>
        <p:spPr>
          <a:xfrm>
            <a:off x="234150" y="3439846"/>
            <a:ext cx="52807717" cy="17714403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日本の風景、オープンデータガチャ！"/>
          <p:cNvSpPr txBox="1"/>
          <p:nvPr/>
        </p:nvSpPr>
        <p:spPr>
          <a:xfrm>
            <a:off x="1064656" y="1286638"/>
            <a:ext cx="21580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/>
            </a:lvl1pPr>
          </a:lstStyle>
          <a:p>
            <a:pPr/>
            <a:r>
              <a:t>日本の風景、オープンデータガチャ！</a:t>
            </a:r>
          </a:p>
        </p:txBody>
      </p:sp>
      <p:pic>
        <p:nvPicPr>
          <p:cNvPr id="10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49562" t="51417" r="0" b="0"/>
          <a:stretch>
            <a:fillRect/>
          </a:stretch>
        </p:blipFill>
        <p:spPr>
          <a:xfrm>
            <a:off x="12667116" y="6221136"/>
            <a:ext cx="17765430" cy="67214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この番号を使って再利用OK"/>
          <p:cNvSpPr txBox="1"/>
          <p:nvPr/>
        </p:nvSpPr>
        <p:spPr>
          <a:xfrm>
            <a:off x="1876338" y="11540284"/>
            <a:ext cx="80752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この番号を使って再利用OK</a:t>
            </a:r>
          </a:p>
        </p:txBody>
      </p:sp>
      <p:sp>
        <p:nvSpPr>
          <p:cNvPr id="1010" name="矢印"/>
          <p:cNvSpPr/>
          <p:nvPr/>
        </p:nvSpPr>
        <p:spPr>
          <a:xfrm>
            <a:off x="10658050" y="1129422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11" name="await bg(2836);"/>
          <p:cNvSpPr txBox="1"/>
          <p:nvPr/>
        </p:nvSpPr>
        <p:spPr>
          <a:xfrm>
            <a:off x="4035154" y="10229360"/>
            <a:ext cx="507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await bg(2836);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課題（背景）…"/>
          <p:cNvSpPr txBox="1"/>
          <p:nvPr>
            <p:ph type="title"/>
          </p:nvPr>
        </p:nvSpPr>
        <p:spPr>
          <a:xfrm>
            <a:off x="-307545" y="3284999"/>
            <a:ext cx="25092651" cy="7213281"/>
          </a:xfrm>
          <a:prstGeom prst="rect">
            <a:avLst/>
          </a:prstGeom>
        </p:spPr>
        <p:txBody>
          <a:bodyPr/>
          <a:lstStyle/>
          <a:p>
            <a:pPr defTabSz="772239">
              <a:defRPr sz="10152"/>
            </a:pPr>
            <a:r>
              <a:t>課題（背景）</a:t>
            </a:r>
          </a:p>
          <a:p>
            <a:pPr defTabSz="772239">
              <a:defRPr sz="10152"/>
            </a:pPr>
            <a:r>
              <a:t>ターゲット（どんな人に？）</a:t>
            </a:r>
          </a:p>
          <a:p>
            <a:pPr defTabSz="772239">
              <a:defRPr sz="10152"/>
            </a:pPr>
            <a:r>
              <a:t>ビジョン（その人に提供する価値）</a:t>
            </a:r>
          </a:p>
          <a:p>
            <a:pPr defTabSz="772239">
              <a:defRPr sz="10152"/>
            </a:pPr>
            <a:r>
              <a:t>アプリ名（伝わる名前をつけよう）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発表会！"/>
          <p:cNvSpPr txBox="1"/>
          <p:nvPr>
            <p:ph type="title"/>
          </p:nvPr>
        </p:nvSpPr>
        <p:spPr>
          <a:xfrm>
            <a:off x="-307545" y="3284999"/>
            <a:ext cx="25092651" cy="7213281"/>
          </a:xfrm>
          <a:prstGeom prst="rect">
            <a:avLst/>
          </a:prstGeom>
        </p:spPr>
        <p:txBody>
          <a:bodyPr/>
          <a:lstStyle/>
          <a:p>
            <a:pPr/>
            <a:r>
              <a:t>発表会！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927" y="737755"/>
            <a:ext cx="20703707" cy="12240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8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984" y="632084"/>
            <a:ext cx="15840032" cy="93183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https://tokyo-oss-party.com/"/>
          <p:cNvSpPr txBox="1"/>
          <p:nvPr/>
        </p:nvSpPr>
        <p:spPr>
          <a:xfrm>
            <a:off x="7785654" y="12722828"/>
            <a:ext cx="92614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>
                <a:solidFill>
                  <a:srgbClr val="5E5E5E"/>
                </a:solidFill>
              </a:defRPr>
            </a:lvl1pPr>
          </a:lstStyle>
          <a:p>
            <a:pPr/>
            <a:r>
              <a:t>https://tokyo-oss-party.com/</a:t>
            </a:r>
          </a:p>
        </p:txBody>
      </p:sp>
      <p:sp>
        <p:nvSpPr>
          <p:cNvPr id="1021" name="年令問わず、誰でも参加できるオープンソース"/>
          <p:cNvSpPr txBox="1"/>
          <p:nvPr/>
        </p:nvSpPr>
        <p:spPr>
          <a:xfrm>
            <a:off x="1206498" y="10106553"/>
            <a:ext cx="21971004" cy="2460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338">
              <a:lnSpc>
                <a:spcPct val="80000"/>
              </a:lnSpc>
              <a:defRPr spc="-159"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年令問わず、誰でも参加できるオープンソース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06" y="375006"/>
            <a:ext cx="13141173" cy="13617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5919" y="6635360"/>
            <a:ext cx="10664406" cy="6145146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越前市役所（国高地区こども会）…"/>
          <p:cNvSpPr txBox="1"/>
          <p:nvPr/>
        </p:nvSpPr>
        <p:spPr>
          <a:xfrm>
            <a:off x="14356773" y="3525281"/>
            <a:ext cx="8862696" cy="217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000"/>
            </a:pPr>
            <a:r>
              <a:t>越前市役所（国高地区こども会）</a:t>
            </a:r>
          </a:p>
          <a:p>
            <a:pPr>
              <a:defRPr sz="4000"/>
            </a:pPr>
            <a:r>
              <a:t>x</a:t>
            </a:r>
          </a:p>
          <a:p>
            <a:pPr>
              <a:defRPr sz="4000"/>
            </a:pPr>
            <a:r>
              <a:t>Code for FUKUI （シビックテック）</a:t>
            </a:r>
          </a:p>
        </p:txBody>
      </p:sp>
      <p:sp>
        <p:nvSpPr>
          <p:cNvPr id="1026" name="地域安全マップアプリ…"/>
          <p:cNvSpPr txBox="1"/>
          <p:nvPr/>
        </p:nvSpPr>
        <p:spPr>
          <a:xfrm>
            <a:off x="15311065" y="1259831"/>
            <a:ext cx="64674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地域安全マップアプリ</a:t>
            </a:r>
          </a:p>
          <a:p>
            <a:pPr/>
            <a:r>
              <a:t>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プログラミングもサッカーと一緒！"/>
          <p:cNvSpPr txBox="1"/>
          <p:nvPr>
            <p:ph type="title"/>
          </p:nvPr>
        </p:nvSpPr>
        <p:spPr>
          <a:xfrm>
            <a:off x="-307545" y="4843071"/>
            <a:ext cx="25092651" cy="4029859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プログラミングもサッカーと一緒！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四角形"/>
          <p:cNvSpPr/>
          <p:nvPr/>
        </p:nvSpPr>
        <p:spPr>
          <a:xfrm>
            <a:off x="-90458" y="-34746"/>
            <a:ext cx="24564916" cy="137854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0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3449" y="-54143"/>
            <a:ext cx="25410898" cy="10340857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毎月最終金曜日夜はサイバーフライデー…"/>
          <p:cNvSpPr txBox="1"/>
          <p:nvPr/>
        </p:nvSpPr>
        <p:spPr>
          <a:xfrm>
            <a:off x="716912" y="10495974"/>
            <a:ext cx="22950176" cy="3023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b="1"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毎月最終金曜日夜はサイバーフライデー</a:t>
            </a:r>
          </a:p>
          <a:p>
            <a:pPr defTabSz="584200">
              <a:defRPr b="1" sz="8000">
                <a:latin typeface="Helvetica"/>
                <a:ea typeface="Helvetica"/>
                <a:cs typeface="Helvetica"/>
                <a:sym typeface="Helvetica"/>
              </a:defRPr>
            </a:pPr>
            <a:r>
              <a:t>鯖江商工会議所隣、コネクトフリー社にて開催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8" y="-1"/>
            <a:ext cx="969721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PCN武生代表…"/>
          <p:cNvSpPr txBox="1"/>
          <p:nvPr/>
        </p:nvSpPr>
        <p:spPr>
          <a:xfrm>
            <a:off x="11540753" y="11386508"/>
            <a:ext cx="408749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PCN武生代表</a:t>
            </a:r>
          </a:p>
          <a:p>
            <a:pPr/>
            <a:r>
              <a:t>森田さん</a:t>
            </a:r>
          </a:p>
        </p:txBody>
      </p:sp>
      <p:pic>
        <p:nvPicPr>
          <p:cNvPr id="10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3482" y="223698"/>
            <a:ext cx="8043066" cy="804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81400" y="5891161"/>
            <a:ext cx="7640265" cy="7640265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寺子屋スタイル…"/>
          <p:cNvSpPr txBox="1"/>
          <p:nvPr/>
        </p:nvSpPr>
        <p:spPr>
          <a:xfrm>
            <a:off x="18990688" y="658812"/>
            <a:ext cx="456882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寺子屋スタイル</a:t>
            </a:r>
          </a:p>
          <a:p>
            <a:pPr/>
            <a:r>
              <a:t>in 武生のお寺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